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4.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5.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48" r:id="rId2"/>
    <p:sldMasterId id="2147483661" r:id="rId3"/>
    <p:sldMasterId id="2147483665" r:id="rId4"/>
  </p:sldMasterIdLst>
  <p:notesMasterIdLst>
    <p:notesMasterId r:id="rId67"/>
  </p:notesMasterIdLst>
  <p:sldIdLst>
    <p:sldId id="257" r:id="rId5"/>
    <p:sldId id="263" r:id="rId6"/>
    <p:sldId id="258" r:id="rId7"/>
    <p:sldId id="262" r:id="rId8"/>
    <p:sldId id="266" r:id="rId9"/>
    <p:sldId id="265" r:id="rId10"/>
    <p:sldId id="270" r:id="rId11"/>
    <p:sldId id="290" r:id="rId12"/>
    <p:sldId id="319" r:id="rId13"/>
    <p:sldId id="268" r:id="rId14"/>
    <p:sldId id="283" r:id="rId15"/>
    <p:sldId id="284" r:id="rId16"/>
    <p:sldId id="272" r:id="rId17"/>
    <p:sldId id="276" r:id="rId18"/>
    <p:sldId id="274" r:id="rId19"/>
    <p:sldId id="285" r:id="rId20"/>
    <p:sldId id="281" r:id="rId21"/>
    <p:sldId id="269" r:id="rId22"/>
    <p:sldId id="752" r:id="rId23"/>
    <p:sldId id="282" r:id="rId24"/>
    <p:sldId id="754" r:id="rId25"/>
    <p:sldId id="286" r:id="rId26"/>
    <p:sldId id="287" r:id="rId27"/>
    <p:sldId id="289" r:id="rId28"/>
    <p:sldId id="256" r:id="rId29"/>
    <p:sldId id="742" r:id="rId30"/>
    <p:sldId id="295" r:id="rId31"/>
    <p:sldId id="1637" r:id="rId32"/>
    <p:sldId id="1638" r:id="rId33"/>
    <p:sldId id="294" r:id="rId34"/>
    <p:sldId id="293" r:id="rId35"/>
    <p:sldId id="741" r:id="rId36"/>
    <p:sldId id="261" r:id="rId37"/>
    <p:sldId id="743" r:id="rId38"/>
    <p:sldId id="740" r:id="rId39"/>
    <p:sldId id="300" r:id="rId40"/>
    <p:sldId id="299" r:id="rId41"/>
    <p:sldId id="309" r:id="rId42"/>
    <p:sldId id="316" r:id="rId43"/>
    <p:sldId id="317" r:id="rId44"/>
    <p:sldId id="301" r:id="rId45"/>
    <p:sldId id="306" r:id="rId46"/>
    <p:sldId id="308" r:id="rId47"/>
    <p:sldId id="307" r:id="rId48"/>
    <p:sldId id="310" r:id="rId49"/>
    <p:sldId id="414" r:id="rId50"/>
    <p:sldId id="739" r:id="rId51"/>
    <p:sldId id="732" r:id="rId52"/>
    <p:sldId id="755" r:id="rId53"/>
    <p:sldId id="721" r:id="rId54"/>
    <p:sldId id="738" r:id="rId55"/>
    <p:sldId id="260" r:id="rId56"/>
    <p:sldId id="314" r:id="rId57"/>
    <p:sldId id="313" r:id="rId58"/>
    <p:sldId id="731" r:id="rId59"/>
    <p:sldId id="318" r:id="rId60"/>
    <p:sldId id="277" r:id="rId61"/>
    <p:sldId id="748" r:id="rId62"/>
    <p:sldId id="753" r:id="rId63"/>
    <p:sldId id="749" r:id="rId64"/>
    <p:sldId id="750" r:id="rId65"/>
    <p:sldId id="75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941F"/>
    <a:srgbClr val="1157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1A916E-463D-494F-A4D1-C725FF885238}" v="11" dt="2023-03-21T22:00:13.2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86" autoAdjust="0"/>
    <p:restoredTop sz="67541" autoAdjust="0"/>
  </p:normalViewPr>
  <p:slideViewPr>
    <p:cSldViewPr snapToGrid="0" snapToObjects="1">
      <p:cViewPr varScale="1">
        <p:scale>
          <a:sx n="72" d="100"/>
          <a:sy n="72" d="100"/>
        </p:scale>
        <p:origin x="19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ach, Keesha" userId="d3520a84-876f-47da-8198-a39eef28cc9f" providerId="ADAL" clId="{7A1A916E-463D-494F-A4D1-C725FF885238}"/>
    <pc:docChg chg="undo custSel addSld delSld modSld sldOrd">
      <pc:chgData name="Roach, Keesha" userId="d3520a84-876f-47da-8198-a39eef28cc9f" providerId="ADAL" clId="{7A1A916E-463D-494F-A4D1-C725FF885238}" dt="2023-03-21T22:35:59.175" v="386" actId="729"/>
      <pc:docMkLst>
        <pc:docMk/>
      </pc:docMkLst>
      <pc:sldChg chg="modSp mod">
        <pc:chgData name="Roach, Keesha" userId="d3520a84-876f-47da-8198-a39eef28cc9f" providerId="ADAL" clId="{7A1A916E-463D-494F-A4D1-C725FF885238}" dt="2023-03-21T22:07:49.339" v="352" actId="113"/>
        <pc:sldMkLst>
          <pc:docMk/>
          <pc:sldMk cId="392512327" sldId="256"/>
        </pc:sldMkLst>
        <pc:spChg chg="mod">
          <ac:chgData name="Roach, Keesha" userId="d3520a84-876f-47da-8198-a39eef28cc9f" providerId="ADAL" clId="{7A1A916E-463D-494F-A4D1-C725FF885238}" dt="2023-03-21T22:07:49.339" v="352" actId="113"/>
          <ac:spMkLst>
            <pc:docMk/>
            <pc:sldMk cId="392512327" sldId="256"/>
            <ac:spMk id="4" creationId="{42639286-1691-8D68-DCAD-388192993B0D}"/>
          </ac:spMkLst>
        </pc:spChg>
      </pc:sldChg>
      <pc:sldChg chg="modSp mod">
        <pc:chgData name="Roach, Keesha" userId="d3520a84-876f-47da-8198-a39eef28cc9f" providerId="ADAL" clId="{7A1A916E-463D-494F-A4D1-C725FF885238}" dt="2023-03-21T18:11:19.980" v="91" actId="20577"/>
        <pc:sldMkLst>
          <pc:docMk/>
          <pc:sldMk cId="2521890067" sldId="258"/>
        </pc:sldMkLst>
        <pc:spChg chg="mod">
          <ac:chgData name="Roach, Keesha" userId="d3520a84-876f-47da-8198-a39eef28cc9f" providerId="ADAL" clId="{7A1A916E-463D-494F-A4D1-C725FF885238}" dt="2023-03-21T18:11:19.980" v="91" actId="20577"/>
          <ac:spMkLst>
            <pc:docMk/>
            <pc:sldMk cId="2521890067" sldId="258"/>
            <ac:spMk id="3" creationId="{79B044E1-C6F9-A244-8852-60098FFF5165}"/>
          </ac:spMkLst>
        </pc:spChg>
      </pc:sldChg>
      <pc:sldChg chg="modSp mod">
        <pc:chgData name="Roach, Keesha" userId="d3520a84-876f-47da-8198-a39eef28cc9f" providerId="ADAL" clId="{7A1A916E-463D-494F-A4D1-C725FF885238}" dt="2023-03-21T21:17:08.903" v="119" actId="20577"/>
        <pc:sldMkLst>
          <pc:docMk/>
          <pc:sldMk cId="3799401712" sldId="262"/>
        </pc:sldMkLst>
        <pc:spChg chg="mod">
          <ac:chgData name="Roach, Keesha" userId="d3520a84-876f-47da-8198-a39eef28cc9f" providerId="ADAL" clId="{7A1A916E-463D-494F-A4D1-C725FF885238}" dt="2023-03-21T21:17:08.903" v="119" actId="20577"/>
          <ac:spMkLst>
            <pc:docMk/>
            <pc:sldMk cId="3799401712" sldId="262"/>
            <ac:spMk id="3" creationId="{62FFA1CD-3B98-3EAB-3C7B-7E0E200B5519}"/>
          </ac:spMkLst>
        </pc:spChg>
      </pc:sldChg>
      <pc:sldChg chg="modSp mod">
        <pc:chgData name="Roach, Keesha" userId="d3520a84-876f-47da-8198-a39eef28cc9f" providerId="ADAL" clId="{7A1A916E-463D-494F-A4D1-C725FF885238}" dt="2023-03-21T18:10:58.471" v="78" actId="20577"/>
        <pc:sldMkLst>
          <pc:docMk/>
          <pc:sldMk cId="1784107860" sldId="263"/>
        </pc:sldMkLst>
        <pc:spChg chg="mod">
          <ac:chgData name="Roach, Keesha" userId="d3520a84-876f-47da-8198-a39eef28cc9f" providerId="ADAL" clId="{7A1A916E-463D-494F-A4D1-C725FF885238}" dt="2023-03-21T18:10:58.471" v="78" actId="20577"/>
          <ac:spMkLst>
            <pc:docMk/>
            <pc:sldMk cId="1784107860" sldId="263"/>
            <ac:spMk id="3" creationId="{0808A195-8E69-A533-4F52-23F66D4ADED6}"/>
          </ac:spMkLst>
        </pc:spChg>
      </pc:sldChg>
      <pc:sldChg chg="modSp mod">
        <pc:chgData name="Roach, Keesha" userId="d3520a84-876f-47da-8198-a39eef28cc9f" providerId="ADAL" clId="{7A1A916E-463D-494F-A4D1-C725FF885238}" dt="2023-03-21T21:46:12.541" v="273" actId="20577"/>
        <pc:sldMkLst>
          <pc:docMk/>
          <pc:sldMk cId="404596660" sldId="269"/>
        </pc:sldMkLst>
        <pc:spChg chg="mod">
          <ac:chgData name="Roach, Keesha" userId="d3520a84-876f-47da-8198-a39eef28cc9f" providerId="ADAL" clId="{7A1A916E-463D-494F-A4D1-C725FF885238}" dt="2023-03-21T21:46:12.541" v="273" actId="20577"/>
          <ac:spMkLst>
            <pc:docMk/>
            <pc:sldMk cId="404596660" sldId="269"/>
            <ac:spMk id="3" creationId="{FECB2817-EB0D-A68B-39BB-D349B0B2E47B}"/>
          </ac:spMkLst>
        </pc:spChg>
      </pc:sldChg>
      <pc:sldChg chg="mod ord modShow">
        <pc:chgData name="Roach, Keesha" userId="d3520a84-876f-47da-8198-a39eef28cc9f" providerId="ADAL" clId="{7A1A916E-463D-494F-A4D1-C725FF885238}" dt="2023-03-21T21:38:28.573" v="263" actId="729"/>
        <pc:sldMkLst>
          <pc:docMk/>
          <pc:sldMk cId="1488288566" sldId="277"/>
        </pc:sldMkLst>
      </pc:sldChg>
      <pc:sldChg chg="addSp modSp mod modNotesTx">
        <pc:chgData name="Roach, Keesha" userId="d3520a84-876f-47da-8198-a39eef28cc9f" providerId="ADAL" clId="{7A1A916E-463D-494F-A4D1-C725FF885238}" dt="2023-03-21T21:58:44.387" v="295" actId="207"/>
        <pc:sldMkLst>
          <pc:docMk/>
          <pc:sldMk cId="374352600" sldId="282"/>
        </pc:sldMkLst>
        <pc:spChg chg="add mod">
          <ac:chgData name="Roach, Keesha" userId="d3520a84-876f-47da-8198-a39eef28cc9f" providerId="ADAL" clId="{7A1A916E-463D-494F-A4D1-C725FF885238}" dt="2023-03-21T21:58:44.387" v="295" actId="207"/>
          <ac:spMkLst>
            <pc:docMk/>
            <pc:sldMk cId="374352600" sldId="282"/>
            <ac:spMk id="2" creationId="{C0C84640-7B38-5AE3-A9BD-B05D000B3CCE}"/>
          </ac:spMkLst>
        </pc:spChg>
        <pc:picChg chg="mod">
          <ac:chgData name="Roach, Keesha" userId="d3520a84-876f-47da-8198-a39eef28cc9f" providerId="ADAL" clId="{7A1A916E-463D-494F-A4D1-C725FF885238}" dt="2023-03-21T21:54:08.515" v="278" actId="14100"/>
          <ac:picMkLst>
            <pc:docMk/>
            <pc:sldMk cId="374352600" sldId="282"/>
            <ac:picMk id="5" creationId="{5A5E7F01-579B-B810-E3F6-D2A26FE9C472}"/>
          </ac:picMkLst>
        </pc:picChg>
      </pc:sldChg>
      <pc:sldChg chg="modNotesTx">
        <pc:chgData name="Roach, Keesha" userId="d3520a84-876f-47da-8198-a39eef28cc9f" providerId="ADAL" clId="{7A1A916E-463D-494F-A4D1-C725FF885238}" dt="2023-03-21T21:40:51.434" v="270" actId="20577"/>
        <pc:sldMkLst>
          <pc:docMk/>
          <pc:sldMk cId="790786389" sldId="285"/>
        </pc:sldMkLst>
      </pc:sldChg>
      <pc:sldChg chg="modSp mod modNotesTx">
        <pc:chgData name="Roach, Keesha" userId="d3520a84-876f-47da-8198-a39eef28cc9f" providerId="ADAL" clId="{7A1A916E-463D-494F-A4D1-C725FF885238}" dt="2023-03-21T22:06:40.195" v="349" actId="20577"/>
        <pc:sldMkLst>
          <pc:docMk/>
          <pc:sldMk cId="2713933246" sldId="287"/>
        </pc:sldMkLst>
        <pc:spChg chg="mod">
          <ac:chgData name="Roach, Keesha" userId="d3520a84-876f-47da-8198-a39eef28cc9f" providerId="ADAL" clId="{7A1A916E-463D-494F-A4D1-C725FF885238}" dt="2023-03-21T22:06:09.057" v="339"/>
          <ac:spMkLst>
            <pc:docMk/>
            <pc:sldMk cId="2713933246" sldId="287"/>
            <ac:spMk id="3" creationId="{07348B97-231B-F5C1-96D5-3F1914889510}"/>
          </ac:spMkLst>
        </pc:spChg>
      </pc:sldChg>
      <pc:sldChg chg="ord">
        <pc:chgData name="Roach, Keesha" userId="d3520a84-876f-47da-8198-a39eef28cc9f" providerId="ADAL" clId="{7A1A916E-463D-494F-A4D1-C725FF885238}" dt="2023-03-21T18:24:51.466" v="106"/>
        <pc:sldMkLst>
          <pc:docMk/>
          <pc:sldMk cId="3188333291" sldId="295"/>
        </pc:sldMkLst>
      </pc:sldChg>
      <pc:sldChg chg="modSp mod">
        <pc:chgData name="Roach, Keesha" userId="d3520a84-876f-47da-8198-a39eef28cc9f" providerId="ADAL" clId="{7A1A916E-463D-494F-A4D1-C725FF885238}" dt="2023-03-21T22:30:46.235" v="379" actId="14100"/>
        <pc:sldMkLst>
          <pc:docMk/>
          <pc:sldMk cId="34838747" sldId="306"/>
        </pc:sldMkLst>
        <pc:picChg chg="mod">
          <ac:chgData name="Roach, Keesha" userId="d3520a84-876f-47da-8198-a39eef28cc9f" providerId="ADAL" clId="{7A1A916E-463D-494F-A4D1-C725FF885238}" dt="2023-03-21T22:30:46.235" v="379" actId="14100"/>
          <ac:picMkLst>
            <pc:docMk/>
            <pc:sldMk cId="34838747" sldId="306"/>
            <ac:picMk id="5" creationId="{255E76F4-31E6-65CC-DC21-E8FF835462DC}"/>
          </ac:picMkLst>
        </pc:picChg>
      </pc:sldChg>
      <pc:sldChg chg="modSp mod ord modShow">
        <pc:chgData name="Roach, Keesha" userId="d3520a84-876f-47da-8198-a39eef28cc9f" providerId="ADAL" clId="{7A1A916E-463D-494F-A4D1-C725FF885238}" dt="2023-03-21T21:38:36.082" v="264" actId="729"/>
        <pc:sldMkLst>
          <pc:docMk/>
          <pc:sldMk cId="757265507" sldId="318"/>
        </pc:sldMkLst>
        <pc:spChg chg="mod">
          <ac:chgData name="Roach, Keesha" userId="d3520a84-876f-47da-8198-a39eef28cc9f" providerId="ADAL" clId="{7A1A916E-463D-494F-A4D1-C725FF885238}" dt="2023-03-13T21:23:04.465" v="56" actId="313"/>
          <ac:spMkLst>
            <pc:docMk/>
            <pc:sldMk cId="757265507" sldId="318"/>
            <ac:spMk id="2" creationId="{E4758051-26AB-2318-2D93-41765DF900A5}"/>
          </ac:spMkLst>
        </pc:spChg>
        <pc:spChg chg="mod">
          <ac:chgData name="Roach, Keesha" userId="d3520a84-876f-47da-8198-a39eef28cc9f" providerId="ADAL" clId="{7A1A916E-463D-494F-A4D1-C725FF885238}" dt="2023-03-13T21:22:39.494" v="27" actId="20577"/>
          <ac:spMkLst>
            <pc:docMk/>
            <pc:sldMk cId="757265507" sldId="318"/>
            <ac:spMk id="3" creationId="{029452B0-DFCD-6F72-AB7D-60B93B2181FF}"/>
          </ac:spMkLst>
        </pc:spChg>
      </pc:sldChg>
      <pc:sldChg chg="addSp modSp mod modNotesTx">
        <pc:chgData name="Roach, Keesha" userId="d3520a84-876f-47da-8198-a39eef28cc9f" providerId="ADAL" clId="{7A1A916E-463D-494F-A4D1-C725FF885238}" dt="2023-03-21T21:26:15.836" v="205" actId="207"/>
        <pc:sldMkLst>
          <pc:docMk/>
          <pc:sldMk cId="1574665939" sldId="319"/>
        </pc:sldMkLst>
        <pc:spChg chg="add mod">
          <ac:chgData name="Roach, Keesha" userId="d3520a84-876f-47da-8198-a39eef28cc9f" providerId="ADAL" clId="{7A1A916E-463D-494F-A4D1-C725FF885238}" dt="2023-03-21T21:26:15.836" v="205" actId="207"/>
          <ac:spMkLst>
            <pc:docMk/>
            <pc:sldMk cId="1574665939" sldId="319"/>
            <ac:spMk id="2" creationId="{0B490D58-3567-8DF5-EF53-8B1362FD680F}"/>
          </ac:spMkLst>
        </pc:spChg>
        <pc:spChg chg="mod">
          <ac:chgData name="Roach, Keesha" userId="d3520a84-876f-47da-8198-a39eef28cc9f" providerId="ADAL" clId="{7A1A916E-463D-494F-A4D1-C725FF885238}" dt="2023-03-21T21:22:23.453" v="121" actId="20577"/>
          <ac:spMkLst>
            <pc:docMk/>
            <pc:sldMk cId="1574665939" sldId="319"/>
            <ac:spMk id="143" creationId="{00000000-0000-0000-0000-000000000000}"/>
          </ac:spMkLst>
        </pc:spChg>
      </pc:sldChg>
      <pc:sldChg chg="ord">
        <pc:chgData name="Roach, Keesha" userId="d3520a84-876f-47da-8198-a39eef28cc9f" providerId="ADAL" clId="{7A1A916E-463D-494F-A4D1-C725FF885238}" dt="2023-03-21T18:24:51.466" v="106"/>
        <pc:sldMkLst>
          <pc:docMk/>
          <pc:sldMk cId="741915000" sldId="742"/>
        </pc:sldMkLst>
      </pc:sldChg>
      <pc:sldChg chg="mod ord modShow">
        <pc:chgData name="Roach, Keesha" userId="d3520a84-876f-47da-8198-a39eef28cc9f" providerId="ADAL" clId="{7A1A916E-463D-494F-A4D1-C725FF885238}" dt="2023-03-21T22:35:59.175" v="386" actId="729"/>
        <pc:sldMkLst>
          <pc:docMk/>
          <pc:sldMk cId="4058975587" sldId="748"/>
        </pc:sldMkLst>
      </pc:sldChg>
      <pc:sldChg chg="mod ord modShow">
        <pc:chgData name="Roach, Keesha" userId="d3520a84-876f-47da-8198-a39eef28cc9f" providerId="ADAL" clId="{7A1A916E-463D-494F-A4D1-C725FF885238}" dt="2023-03-21T22:35:54.652" v="385"/>
        <pc:sldMkLst>
          <pc:docMk/>
          <pc:sldMk cId="2151811504" sldId="749"/>
        </pc:sldMkLst>
      </pc:sldChg>
      <pc:sldChg chg="mod ord modShow">
        <pc:chgData name="Roach, Keesha" userId="d3520a84-876f-47da-8198-a39eef28cc9f" providerId="ADAL" clId="{7A1A916E-463D-494F-A4D1-C725FF885238}" dt="2023-03-21T22:35:54.652" v="385"/>
        <pc:sldMkLst>
          <pc:docMk/>
          <pc:sldMk cId="1275497091" sldId="750"/>
        </pc:sldMkLst>
      </pc:sldChg>
      <pc:sldChg chg="mod ord modShow">
        <pc:chgData name="Roach, Keesha" userId="d3520a84-876f-47da-8198-a39eef28cc9f" providerId="ADAL" clId="{7A1A916E-463D-494F-A4D1-C725FF885238}" dt="2023-03-21T22:35:54.652" v="385"/>
        <pc:sldMkLst>
          <pc:docMk/>
          <pc:sldMk cId="2639578894" sldId="751"/>
        </pc:sldMkLst>
      </pc:sldChg>
      <pc:sldChg chg="modSp mod">
        <pc:chgData name="Roach, Keesha" userId="d3520a84-876f-47da-8198-a39eef28cc9f" providerId="ADAL" clId="{7A1A916E-463D-494F-A4D1-C725FF885238}" dt="2023-03-21T21:47:32.895" v="275" actId="14100"/>
        <pc:sldMkLst>
          <pc:docMk/>
          <pc:sldMk cId="2954906471" sldId="752"/>
        </pc:sldMkLst>
        <pc:picChg chg="mod">
          <ac:chgData name="Roach, Keesha" userId="d3520a84-876f-47da-8198-a39eef28cc9f" providerId="ADAL" clId="{7A1A916E-463D-494F-A4D1-C725FF885238}" dt="2023-03-21T21:47:32.895" v="275" actId="14100"/>
          <ac:picMkLst>
            <pc:docMk/>
            <pc:sldMk cId="2954906471" sldId="752"/>
            <ac:picMk id="9" creationId="{773E2539-5934-2BF9-FC43-7A7B67163599}"/>
          </ac:picMkLst>
        </pc:picChg>
      </pc:sldChg>
      <pc:sldChg chg="mod ord modShow">
        <pc:chgData name="Roach, Keesha" userId="d3520a84-876f-47da-8198-a39eef28cc9f" providerId="ADAL" clId="{7A1A916E-463D-494F-A4D1-C725FF885238}" dt="2023-03-21T22:35:54.652" v="385"/>
        <pc:sldMkLst>
          <pc:docMk/>
          <pc:sldMk cId="2154065119" sldId="753"/>
        </pc:sldMkLst>
      </pc:sldChg>
      <pc:sldChg chg="mod modShow modNotesTx">
        <pc:chgData name="Roach, Keesha" userId="d3520a84-876f-47da-8198-a39eef28cc9f" providerId="ADAL" clId="{7A1A916E-463D-494F-A4D1-C725FF885238}" dt="2023-03-21T22:00:26.688" v="301" actId="20577"/>
        <pc:sldMkLst>
          <pc:docMk/>
          <pc:sldMk cId="617457078" sldId="754"/>
        </pc:sldMkLst>
      </pc:sldChg>
      <pc:sldChg chg="del">
        <pc:chgData name="Roach, Keesha" userId="d3520a84-876f-47da-8198-a39eef28cc9f" providerId="ADAL" clId="{7A1A916E-463D-494F-A4D1-C725FF885238}" dt="2023-03-13T21:21:32.390" v="0" actId="2696"/>
        <pc:sldMkLst>
          <pc:docMk/>
          <pc:sldMk cId="1745221540" sldId="755"/>
        </pc:sldMkLst>
      </pc:sldChg>
      <pc:sldChg chg="add">
        <pc:chgData name="Roach, Keesha" userId="d3520a84-876f-47da-8198-a39eef28cc9f" providerId="ADAL" clId="{7A1A916E-463D-494F-A4D1-C725FF885238}" dt="2023-03-13T21:22:07.040" v="3" actId="2890"/>
        <pc:sldMkLst>
          <pc:docMk/>
          <pc:sldMk cId="3473508122" sldId="755"/>
        </pc:sldMkLst>
      </pc:sldChg>
      <pc:sldChg chg="new del">
        <pc:chgData name="Roach, Keesha" userId="d3520a84-876f-47da-8198-a39eef28cc9f" providerId="ADAL" clId="{7A1A916E-463D-494F-A4D1-C725FF885238}" dt="2023-03-13T21:21:55.948" v="2" actId="680"/>
        <pc:sldMkLst>
          <pc:docMk/>
          <pc:sldMk cId="4166512694" sldId="755"/>
        </pc:sldMkLst>
      </pc:sldChg>
      <pc:sldChg chg="delSp add mod ord">
        <pc:chgData name="Roach, Keesha" userId="d3520a84-876f-47da-8198-a39eef28cc9f" providerId="ADAL" clId="{7A1A916E-463D-494F-A4D1-C725FF885238}" dt="2023-03-21T18:24:51.466" v="106"/>
        <pc:sldMkLst>
          <pc:docMk/>
          <pc:sldMk cId="2548259082" sldId="1637"/>
        </pc:sldMkLst>
        <pc:picChg chg="del">
          <ac:chgData name="Roach, Keesha" userId="d3520a84-876f-47da-8198-a39eef28cc9f" providerId="ADAL" clId="{7A1A916E-463D-494F-A4D1-C725FF885238}" dt="2023-03-21T18:21:26.138" v="97" actId="478"/>
          <ac:picMkLst>
            <pc:docMk/>
            <pc:sldMk cId="2548259082" sldId="1637"/>
            <ac:picMk id="7" creationId="{06432DF2-FEAD-4E04-9269-23F5D8668DEF}"/>
          </ac:picMkLst>
        </pc:picChg>
        <pc:picChg chg="del">
          <ac:chgData name="Roach, Keesha" userId="d3520a84-876f-47da-8198-a39eef28cc9f" providerId="ADAL" clId="{7A1A916E-463D-494F-A4D1-C725FF885238}" dt="2023-03-21T18:21:16.574" v="96" actId="478"/>
          <ac:picMkLst>
            <pc:docMk/>
            <pc:sldMk cId="2548259082" sldId="1637"/>
            <ac:picMk id="11" creationId="{730F62DD-8223-4455-A57A-D5063AED0BDB}"/>
          </ac:picMkLst>
        </pc:picChg>
      </pc:sldChg>
      <pc:sldChg chg="delSp modSp add mod ord modNotesTx">
        <pc:chgData name="Roach, Keesha" userId="d3520a84-876f-47da-8198-a39eef28cc9f" providerId="ADAL" clId="{7A1A916E-463D-494F-A4D1-C725FF885238}" dt="2023-03-21T22:16:33.330" v="375" actId="20577"/>
        <pc:sldMkLst>
          <pc:docMk/>
          <pc:sldMk cId="2754843416" sldId="1638"/>
        </pc:sldMkLst>
        <pc:spChg chg="mod">
          <ac:chgData name="Roach, Keesha" userId="d3520a84-876f-47da-8198-a39eef28cc9f" providerId="ADAL" clId="{7A1A916E-463D-494F-A4D1-C725FF885238}" dt="2023-03-21T18:22:14.495" v="102" actId="207"/>
          <ac:spMkLst>
            <pc:docMk/>
            <pc:sldMk cId="2754843416" sldId="1638"/>
            <ac:spMk id="2" creationId="{129F126D-D020-071D-B502-2B5B59B2F92C}"/>
          </ac:spMkLst>
        </pc:spChg>
        <pc:picChg chg="del">
          <ac:chgData name="Roach, Keesha" userId="d3520a84-876f-47da-8198-a39eef28cc9f" providerId="ADAL" clId="{7A1A916E-463D-494F-A4D1-C725FF885238}" dt="2023-03-21T18:21:33.598" v="98" actId="478"/>
          <ac:picMkLst>
            <pc:docMk/>
            <pc:sldMk cId="2754843416" sldId="1638"/>
            <ac:picMk id="3" creationId="{65ECFF99-29AD-4334-96B0-FC46DE5667FA}"/>
          </ac:picMkLst>
        </pc:picChg>
        <pc:picChg chg="del">
          <ac:chgData name="Roach, Keesha" userId="d3520a84-876f-47da-8198-a39eef28cc9f" providerId="ADAL" clId="{7A1A916E-463D-494F-A4D1-C725FF885238}" dt="2023-03-21T18:21:38.848" v="99" actId="478"/>
          <ac:picMkLst>
            <pc:docMk/>
            <pc:sldMk cId="2754843416" sldId="1638"/>
            <ac:picMk id="4" creationId="{1ED501CF-A49F-4A23-8887-0B29597296EA}"/>
          </ac:picMkLst>
        </pc:picChg>
        <pc:picChg chg="mod">
          <ac:chgData name="Roach, Keesha" userId="d3520a84-876f-47da-8198-a39eef28cc9f" providerId="ADAL" clId="{7A1A916E-463D-494F-A4D1-C725FF885238}" dt="2023-03-21T18:22:30.271" v="104" actId="14100"/>
          <ac:picMkLst>
            <pc:docMk/>
            <pc:sldMk cId="2754843416" sldId="1638"/>
            <ac:picMk id="7" creationId="{3F27D161-C0A7-F6FB-E186-73B3A95DFB1D}"/>
          </ac:picMkLst>
        </pc:picChg>
      </pc:sldChg>
    </pc:docChg>
  </pc:docChgLst>
  <pc:docChgLst>
    <pc:chgData name="Roach, Keesha" userId="d3520a84-876f-47da-8198-a39eef28cc9f" providerId="ADAL" clId="{648380D3-295D-47A6-8C47-C2BB2565652C}"/>
    <pc:docChg chg="custSel addSld modSld">
      <pc:chgData name="Roach, Keesha" userId="d3520a84-876f-47da-8198-a39eef28cc9f" providerId="ADAL" clId="{648380D3-295D-47A6-8C47-C2BB2565652C}" dt="2023-01-20T17:16:36.032" v="301" actId="20577"/>
      <pc:docMkLst>
        <pc:docMk/>
      </pc:docMkLst>
      <pc:sldChg chg="delSp modSp mod">
        <pc:chgData name="Roach, Keesha" userId="d3520a84-876f-47da-8198-a39eef28cc9f" providerId="ADAL" clId="{648380D3-295D-47A6-8C47-C2BB2565652C}" dt="2023-01-20T17:16:36.032" v="301" actId="20577"/>
        <pc:sldMkLst>
          <pc:docMk/>
          <pc:sldMk cId="2144562131" sldId="257"/>
        </pc:sldMkLst>
        <pc:spChg chg="mod">
          <ac:chgData name="Roach, Keesha" userId="d3520a84-876f-47da-8198-a39eef28cc9f" providerId="ADAL" clId="{648380D3-295D-47A6-8C47-C2BB2565652C}" dt="2023-01-20T17:16:36.032" v="301" actId="20577"/>
          <ac:spMkLst>
            <pc:docMk/>
            <pc:sldMk cId="2144562131" sldId="257"/>
            <ac:spMk id="2" creationId="{CC3EDDBC-31B8-6247-AC66-3D9EC0C1FE34}"/>
          </ac:spMkLst>
        </pc:spChg>
        <pc:spChg chg="mod">
          <ac:chgData name="Roach, Keesha" userId="d3520a84-876f-47da-8198-a39eef28cc9f" providerId="ADAL" clId="{648380D3-295D-47A6-8C47-C2BB2565652C}" dt="2023-01-20T17:15:26.484" v="268" actId="1076"/>
          <ac:spMkLst>
            <pc:docMk/>
            <pc:sldMk cId="2144562131" sldId="257"/>
            <ac:spMk id="3" creationId="{C4A36EC5-EB92-B146-B15D-50F914B1F1F1}"/>
          </ac:spMkLst>
        </pc:spChg>
        <pc:spChg chg="del">
          <ac:chgData name="Roach, Keesha" userId="d3520a84-876f-47da-8198-a39eef28cc9f" providerId="ADAL" clId="{648380D3-295D-47A6-8C47-C2BB2565652C}" dt="2023-01-20T17:12:25.907" v="190" actId="478"/>
          <ac:spMkLst>
            <pc:docMk/>
            <pc:sldMk cId="2144562131" sldId="257"/>
            <ac:spMk id="4" creationId="{EAF1FE49-8623-F371-47A2-CFB713A03978}"/>
          </ac:spMkLst>
        </pc:spChg>
        <pc:spChg chg="mod">
          <ac:chgData name="Roach, Keesha" userId="d3520a84-876f-47da-8198-a39eef28cc9f" providerId="ADAL" clId="{648380D3-295D-47A6-8C47-C2BB2565652C}" dt="2023-01-20T17:15:53.899" v="299" actId="122"/>
          <ac:spMkLst>
            <pc:docMk/>
            <pc:sldMk cId="2144562131" sldId="257"/>
            <ac:spMk id="5" creationId="{E9227509-6078-5739-ED55-BD55B8464CF7}"/>
          </ac:spMkLst>
        </pc:spChg>
      </pc:sldChg>
      <pc:sldChg chg="add modNotesTx">
        <pc:chgData name="Roach, Keesha" userId="d3520a84-876f-47da-8198-a39eef28cc9f" providerId="ADAL" clId="{648380D3-295D-47A6-8C47-C2BB2565652C}" dt="2023-01-20T15:53:15.904" v="40" actId="20577"/>
        <pc:sldMkLst>
          <pc:docMk/>
          <pc:sldMk cId="617457078" sldId="754"/>
        </pc:sldMkLst>
      </pc:sldChg>
      <pc:sldChg chg="modSp new mod">
        <pc:chgData name="Roach, Keesha" userId="d3520a84-876f-47da-8198-a39eef28cc9f" providerId="ADAL" clId="{648380D3-295D-47A6-8C47-C2BB2565652C}" dt="2023-01-20T15:55:24.170" v="72" actId="20577"/>
        <pc:sldMkLst>
          <pc:docMk/>
          <pc:sldMk cId="1745221540" sldId="755"/>
        </pc:sldMkLst>
        <pc:spChg chg="mod">
          <ac:chgData name="Roach, Keesha" userId="d3520a84-876f-47da-8198-a39eef28cc9f" providerId="ADAL" clId="{648380D3-295D-47A6-8C47-C2BB2565652C}" dt="2023-01-20T15:55:24.170" v="72" actId="20577"/>
          <ac:spMkLst>
            <pc:docMk/>
            <pc:sldMk cId="1745221540" sldId="755"/>
            <ac:spMk id="2" creationId="{0E423E4A-5D23-3096-3494-C4F0B44D4898}"/>
          </ac:spMkLst>
        </pc:spChg>
      </pc:sldChg>
    </pc:docChg>
  </pc:docChgLst>
  <pc:docChgLst>
    <pc:chgData name="Roach, Keesha" userId="d3520a84-876f-47da-8198-a39eef28cc9f" providerId="ADAL" clId="{58F64A44-3398-4136-B452-176E24769B2E}"/>
    <pc:docChg chg="modSld">
      <pc:chgData name="Roach, Keesha" userId="d3520a84-876f-47da-8198-a39eef28cc9f" providerId="ADAL" clId="{58F64A44-3398-4136-B452-176E24769B2E}" dt="2023-02-05T17:35:20.718" v="1" actId="20577"/>
      <pc:docMkLst>
        <pc:docMk/>
      </pc:docMkLst>
      <pc:sldChg chg="modSp mod">
        <pc:chgData name="Roach, Keesha" userId="d3520a84-876f-47da-8198-a39eef28cc9f" providerId="ADAL" clId="{58F64A44-3398-4136-B452-176E24769B2E}" dt="2023-02-05T17:35:20.718" v="1" actId="20577"/>
        <pc:sldMkLst>
          <pc:docMk/>
          <pc:sldMk cId="1784107860" sldId="263"/>
        </pc:sldMkLst>
        <pc:spChg chg="mod">
          <ac:chgData name="Roach, Keesha" userId="d3520a84-876f-47da-8198-a39eef28cc9f" providerId="ADAL" clId="{58F64A44-3398-4136-B452-176E24769B2E}" dt="2023-02-05T17:35:20.718" v="1" actId="20577"/>
          <ac:spMkLst>
            <pc:docMk/>
            <pc:sldMk cId="1784107860" sldId="263"/>
            <ac:spMk id="3" creationId="{0808A195-8E69-A533-4F52-23F66D4ADED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0722E7-7D84-884D-ADFF-A30BC4C7CC97}" type="datetimeFigureOut">
              <a:rPr lang="en-US" smtClean="0"/>
              <a:t>3/21/2023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D3D138-0CE8-2247-B31C-B3ED3F0041E2}" type="slidenum">
              <a:rPr lang="en-US" smtClean="0"/>
              <a:t>‹#›</a:t>
            </a:fld>
            <a:endParaRPr lang="en-US"/>
          </a:p>
        </p:txBody>
      </p:sp>
    </p:spTree>
    <p:extLst>
      <p:ext uri="{BB962C8B-B14F-4D97-AF65-F5344CB8AC3E}">
        <p14:creationId xmlns:p14="http://schemas.microsoft.com/office/powerpoint/2010/main" val="25949974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slide" Target="../slides/slide33.xml"/><Relationship Id="rId4"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1</a:t>
            </a:fld>
            <a:endParaRPr lang="en-US"/>
          </a:p>
        </p:txBody>
      </p:sp>
    </p:spTree>
    <p:extLst>
      <p:ext uri="{BB962C8B-B14F-4D97-AF65-F5344CB8AC3E}">
        <p14:creationId xmlns:p14="http://schemas.microsoft.com/office/powerpoint/2010/main" val="3049489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SCD is the most common hemoglobinopathy and is a global health issue. It affects approximately 300,000 newborns each year in India, the Middle East and nearly 70% in sub-Saharan Africa, and 100,000 Americans. In the US, SCD disproportionately impacts Black and Hispanic Americans.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Highest incidence of SCD is in Nigeria, the Democratic Republic of the Congo, and India.</a:t>
            </a:r>
          </a:p>
          <a:p>
            <a:pPr marL="0" marR="0">
              <a:lnSpc>
                <a:spcPct val="107000"/>
              </a:lnSpc>
              <a:spcBef>
                <a:spcPts val="0"/>
              </a:spcBef>
              <a:spcAft>
                <a:spcPts val="80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200" dirty="0"/>
              <a:t>In Africa, with has 75% of the global sickle burden, &gt;50% of affected children die before they reach their 5th birthday. </a:t>
            </a:r>
          </a:p>
          <a:p>
            <a:r>
              <a:rPr lang="en-US" sz="1200" dirty="0"/>
              <a:t>Primarily due to infections – pneumococcal and other bacteria, and malaria 5% of all under-five deaths in Africa and up to 9% in West Africa are related to SCD.</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D3D138-0CE8-2247-B31C-B3ED3F0041E2}" type="slidenum">
              <a:rPr lang="en-US" smtClean="0"/>
              <a:t>14</a:t>
            </a:fld>
            <a:endParaRPr lang="en-US"/>
          </a:p>
        </p:txBody>
      </p:sp>
    </p:spTree>
    <p:extLst>
      <p:ext uri="{BB962C8B-B14F-4D97-AF65-F5344CB8AC3E}">
        <p14:creationId xmlns:p14="http://schemas.microsoft.com/office/powerpoint/2010/main" val="2942782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342900" marR="0" lvl="0" indent="-342900">
              <a:lnSpc>
                <a:spcPct val="107000"/>
              </a:lnSpc>
              <a:spcBef>
                <a:spcPts val="0"/>
              </a:spcBef>
              <a:spcAft>
                <a:spcPts val="800"/>
              </a:spcAft>
              <a:buFont typeface="Wingdings" pitchFamily="2" charset="2"/>
              <a:buChar char=""/>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SCD occurs among about 1 out of every 365 Black or African-American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itchFamily="2" charset="2"/>
              <a:buChar char=""/>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SCD occurs among about 1 out of every 16,300 Hispanic-American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itchFamily="2" charset="2"/>
              <a:buChar char=""/>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1 out of every 65,000 White-American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15</a:t>
            </a:fld>
            <a:endParaRPr lang="en-US"/>
          </a:p>
        </p:txBody>
      </p:sp>
    </p:spTree>
    <p:extLst>
      <p:ext uri="{BB962C8B-B14F-4D97-AF65-F5344CB8AC3E}">
        <p14:creationId xmlns:p14="http://schemas.microsoft.com/office/powerpoint/2010/main" val="988742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Survival has increased dramatically in sickle cell disease in the US since its first description by James Herrick in 1910. </a:t>
            </a:r>
            <a:r>
              <a:rPr lang="en-US" sz="1800" dirty="0"/>
              <a:t>SCD-related death among Black or African-American children &lt;4 years of age fell by 42% from 1999 through 2002.  </a:t>
            </a: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first major improvement in survival came with the recognition that septicemia was a major cause of death in young children with sickle cell disease, often before they had been diagnosed, since characteristic clinical symptoms are often not evident until the second year of life. Early, aggressive treatment with antibiotics, and use of blood transfusions for acute chest syndrome and </a:t>
            </a:r>
            <a:r>
              <a:rPr lang="en-US" sz="1800" dirty="0"/>
              <a:t>the introduction the pneumococcal vaccine in 2000</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greatly improved survival of sickle cell patients into adulthood. Major morbidity remains, however, especially from stroke and pain.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Once they reach adulthood, patients with sickle cell disease suffer from chronic organ damage due to repeated sickling and vascular damage. Death is usually do to chronic organ failure: lung, kidneys, and cardiac failure are the primary causes. Recent work has shown that chronic vascular damage is due both to adherent erythrocytes and hemolysis. Intravascular hemolysis interferes with the NO vasodilating system in two ways: (1) releases RBC arginase into the plasma, lowering the synthesis of NO; (2) increases plasma free Hb, which directly scavenges endothelial-derived NO. Early death is still the rule in resource-poor environments.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16</a:t>
            </a:fld>
            <a:endParaRPr lang="en-US"/>
          </a:p>
        </p:txBody>
      </p:sp>
    </p:spTree>
    <p:extLst>
      <p:ext uri="{BB962C8B-B14F-4D97-AF65-F5344CB8AC3E}">
        <p14:creationId xmlns:p14="http://schemas.microsoft.com/office/powerpoint/2010/main" val="41583357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17</a:t>
            </a:fld>
            <a:endParaRPr lang="en-US"/>
          </a:p>
        </p:txBody>
      </p:sp>
    </p:spTree>
    <p:extLst>
      <p:ext uri="{BB962C8B-B14F-4D97-AF65-F5344CB8AC3E}">
        <p14:creationId xmlns:p14="http://schemas.microsoft.com/office/powerpoint/2010/main" val="3556547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The Hallmark symptom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of SCD is intense pain that can start during infancy and increase in severity throughout the life span, leading to hospitalization, poor quality of life, increased of healthcare cost and early mortality.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r>
              <a:rPr lang="en-US" dirty="0"/>
              <a:t>Pain in SCD is different from other pain states. The pain may begin in infancy. These patients may suffer from both chronic and acute pain, and live with fear and anxiety because the location, frequency, duration and severity are unpredictable.</a:t>
            </a:r>
          </a:p>
        </p:txBody>
      </p:sp>
      <p:sp>
        <p:nvSpPr>
          <p:cNvPr id="4" name="Slide Number Placeholder 3"/>
          <p:cNvSpPr>
            <a:spLocks noGrp="1"/>
          </p:cNvSpPr>
          <p:nvPr>
            <p:ph type="sldNum" sz="quarter" idx="5"/>
          </p:nvPr>
        </p:nvSpPr>
        <p:spPr/>
        <p:txBody>
          <a:bodyPr/>
          <a:lstStyle/>
          <a:p>
            <a:fld id="{CFD3D138-0CE8-2247-B31C-B3ED3F0041E2}" type="slidenum">
              <a:rPr lang="en-US" smtClean="0"/>
              <a:t>18</a:t>
            </a:fld>
            <a:endParaRPr lang="en-US"/>
          </a:p>
        </p:txBody>
      </p:sp>
    </p:spTree>
    <p:extLst>
      <p:ext uri="{BB962C8B-B14F-4D97-AF65-F5344CB8AC3E}">
        <p14:creationId xmlns:p14="http://schemas.microsoft.com/office/powerpoint/2010/main" val="1105262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As described by Wally Smith et. al, in his </a:t>
            </a:r>
            <a:r>
              <a:rPr lang="en-US" sz="1200" b="0" dirty="0" err="1">
                <a:effectLst/>
                <a:latin typeface="Calibri" panose="020F0502020204030204" pitchFamily="34" charset="0"/>
                <a:ea typeface="Times New Roman" panose="02020603050405020304" pitchFamily="18" charset="0"/>
                <a:cs typeface="Times New Roman" panose="02020603050405020304" pitchFamily="18" charset="0"/>
              </a:rPr>
              <a:t>PiSCES</a:t>
            </a:r>
            <a:r>
              <a:rPr lang="en-US" sz="1200" b="0" dirty="0">
                <a:effectLst/>
                <a:latin typeface="Calibri" panose="020F0502020204030204" pitchFamily="34" charset="0"/>
                <a:ea typeface="Times New Roman" panose="02020603050405020304" pitchFamily="18" charset="0"/>
                <a:cs typeface="Times New Roman" panose="02020603050405020304" pitchFamily="18" charset="0"/>
              </a:rPr>
              <a:t> Project, this slide represents the most common pain sites which hurt an average of more than one third of pain days in adults living with sickle cell disease.</a:t>
            </a:r>
            <a:endParaRPr lang="en-US" b="0" dirty="0"/>
          </a:p>
        </p:txBody>
      </p:sp>
      <p:sp>
        <p:nvSpPr>
          <p:cNvPr id="4" name="Slide Number Placeholder 3"/>
          <p:cNvSpPr>
            <a:spLocks noGrp="1"/>
          </p:cNvSpPr>
          <p:nvPr>
            <p:ph type="sldNum" sz="quarter" idx="5"/>
          </p:nvPr>
        </p:nvSpPr>
        <p:spPr/>
        <p:txBody>
          <a:bodyPr/>
          <a:lstStyle/>
          <a:p>
            <a:fld id="{CFD3D138-0CE8-2247-B31C-B3ED3F0041E2}" type="slidenum">
              <a:rPr lang="en-US" smtClean="0"/>
              <a:t>19</a:t>
            </a:fld>
            <a:endParaRPr lang="en-US"/>
          </a:p>
        </p:txBody>
      </p:sp>
    </p:spTree>
    <p:extLst>
      <p:ext uri="{BB962C8B-B14F-4D97-AF65-F5344CB8AC3E}">
        <p14:creationId xmlns:p14="http://schemas.microsoft.com/office/powerpoint/2010/main" val="26696279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Factors that Contribute to 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Sickle cell disease there are multiple factors that contribute to the pain experience. Multiple biopsychosocial factors known to contribute to other pain conditions have not been studied in SCD. Multidisciplinary pain research will aide in opening that path.</a:t>
            </a:r>
          </a:p>
          <a:p>
            <a:endParaRPr lang="en-US" dirty="0"/>
          </a:p>
          <a:p>
            <a:pPr marL="0" indent="0">
              <a:buNone/>
            </a:pPr>
            <a:r>
              <a:rPr lang="en-US" dirty="0"/>
              <a:t>Biological Factors</a:t>
            </a:r>
          </a:p>
          <a:p>
            <a:pPr lvl="1"/>
            <a:r>
              <a:rPr lang="en-US" dirty="0"/>
              <a:t>Genetics</a:t>
            </a:r>
          </a:p>
          <a:p>
            <a:pPr lvl="1"/>
            <a:r>
              <a:rPr lang="en-US" dirty="0"/>
              <a:t>Epigenetics	</a:t>
            </a:r>
          </a:p>
          <a:p>
            <a:pPr lvl="1"/>
            <a:r>
              <a:rPr lang="en-US" dirty="0"/>
              <a:t>Disease severity</a:t>
            </a:r>
          </a:p>
          <a:p>
            <a:pPr marL="0" indent="0">
              <a:buNone/>
            </a:pPr>
            <a:endParaRPr lang="en-US" dirty="0"/>
          </a:p>
          <a:p>
            <a:pPr marL="0" indent="0">
              <a:buNone/>
            </a:pPr>
            <a:endParaRPr lang="en-US" dirty="0"/>
          </a:p>
          <a:p>
            <a:pPr marL="0" indent="0">
              <a:buNone/>
            </a:pPr>
            <a:r>
              <a:rPr lang="en-US" dirty="0"/>
              <a:t>Psychological Factors</a:t>
            </a:r>
          </a:p>
          <a:p>
            <a:pPr lvl="1"/>
            <a:r>
              <a:rPr lang="en-US" dirty="0"/>
              <a:t>Stress </a:t>
            </a:r>
          </a:p>
          <a:p>
            <a:pPr lvl="1"/>
            <a:r>
              <a:rPr lang="en-US" dirty="0"/>
              <a:t>Coping</a:t>
            </a:r>
          </a:p>
          <a:p>
            <a:pPr lvl="1"/>
            <a:r>
              <a:rPr lang="en-US" dirty="0"/>
              <a:t>Resilience</a:t>
            </a:r>
          </a:p>
          <a:p>
            <a:pPr marL="457200" lvl="1" indent="0">
              <a:buNone/>
            </a:pPr>
            <a:endParaRPr lang="en-US" dirty="0"/>
          </a:p>
          <a:p>
            <a:pPr marL="457200" lvl="1" indent="0">
              <a:buNone/>
            </a:pPr>
            <a:endParaRPr lang="en-US" sz="2800" dirty="0">
              <a:solidFill>
                <a:srgbClr val="115740"/>
              </a:solidFill>
            </a:endParaRPr>
          </a:p>
          <a:p>
            <a:pPr marL="457200" lvl="1" indent="0">
              <a:buNone/>
            </a:pPr>
            <a:r>
              <a:rPr lang="en-US" sz="2800" dirty="0">
                <a:solidFill>
                  <a:srgbClr val="115740"/>
                </a:solidFill>
              </a:rPr>
              <a:t>Social Factors</a:t>
            </a:r>
          </a:p>
          <a:p>
            <a:pPr lvl="1"/>
            <a:r>
              <a:rPr lang="en-US" dirty="0"/>
              <a:t>Cultural factors</a:t>
            </a:r>
          </a:p>
          <a:p>
            <a:pPr lvl="1"/>
            <a:r>
              <a:rPr lang="en-US" dirty="0"/>
              <a:t>Economic Factors</a:t>
            </a:r>
          </a:p>
          <a:p>
            <a:pPr lvl="1"/>
            <a:r>
              <a:rPr lang="en-US" dirty="0"/>
              <a:t>Environmental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Sickle cell disease there are multiple factors that contribute to the pain experience. Multiple biopsychosocial factors known to contribute to other pain conditions have not been studied in SCD. Multidisciplinary pain research will aide in opening that path.</a:t>
            </a:r>
          </a:p>
          <a:p>
            <a:endParaRPr lang="en-US" dirty="0"/>
          </a:p>
          <a:p>
            <a:pPr marL="0" indent="0">
              <a:buNone/>
            </a:pPr>
            <a:r>
              <a:rPr lang="en-US" dirty="0"/>
              <a:t>Biological Factors</a:t>
            </a:r>
          </a:p>
          <a:p>
            <a:pPr lvl="1"/>
            <a:r>
              <a:rPr lang="en-US" dirty="0"/>
              <a:t>Genetics</a:t>
            </a:r>
          </a:p>
          <a:p>
            <a:pPr lvl="1"/>
            <a:r>
              <a:rPr lang="en-US" dirty="0"/>
              <a:t>Epigenetics	</a:t>
            </a:r>
          </a:p>
          <a:p>
            <a:pPr lvl="1"/>
            <a:r>
              <a:rPr lang="en-US" dirty="0"/>
              <a:t>Disease severity</a:t>
            </a: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20</a:t>
            </a:fld>
            <a:endParaRPr lang="en-US"/>
          </a:p>
        </p:txBody>
      </p:sp>
    </p:spTree>
    <p:extLst>
      <p:ext uri="{BB962C8B-B14F-4D97-AF65-F5344CB8AC3E}">
        <p14:creationId xmlns:p14="http://schemas.microsoft.com/office/powerpoint/2010/main" val="31611364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Factors that Contribute to Pain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Sickle cell disease there are multiple factors that contribute to the pain experience. Multiple biopsychosocial factors known to contribute to other pain conditions have not been studied in SCD. Multidisciplinary pain research will aide in opening that path.</a:t>
            </a:r>
          </a:p>
          <a:p>
            <a:endParaRPr lang="en-US" dirty="0"/>
          </a:p>
          <a:p>
            <a:pPr marL="0" indent="0">
              <a:buNone/>
            </a:pPr>
            <a:r>
              <a:rPr lang="en-US" dirty="0"/>
              <a:t>Biological Factors</a:t>
            </a:r>
          </a:p>
          <a:p>
            <a:pPr lvl="1"/>
            <a:r>
              <a:rPr lang="en-US" dirty="0"/>
              <a:t>Genetics</a:t>
            </a:r>
          </a:p>
          <a:p>
            <a:pPr lvl="1"/>
            <a:r>
              <a:rPr lang="en-US" dirty="0"/>
              <a:t>Epigenetics	</a:t>
            </a:r>
          </a:p>
          <a:p>
            <a:pPr lvl="1"/>
            <a:r>
              <a:rPr lang="en-US" dirty="0"/>
              <a:t>Disease severity</a:t>
            </a:r>
          </a:p>
          <a:p>
            <a:pPr marL="0" indent="0">
              <a:buNone/>
            </a:pPr>
            <a:endParaRPr lang="en-US" dirty="0"/>
          </a:p>
          <a:p>
            <a:pPr marL="0" indent="0">
              <a:buNone/>
            </a:pPr>
            <a:endParaRPr lang="en-US" dirty="0"/>
          </a:p>
          <a:p>
            <a:pPr marL="0" indent="0">
              <a:buNone/>
            </a:pPr>
            <a:r>
              <a:rPr lang="en-US" dirty="0"/>
              <a:t>Psychological Factors</a:t>
            </a:r>
          </a:p>
          <a:p>
            <a:pPr lvl="1"/>
            <a:r>
              <a:rPr lang="en-US" dirty="0"/>
              <a:t>Stress </a:t>
            </a:r>
          </a:p>
          <a:p>
            <a:pPr lvl="1"/>
            <a:r>
              <a:rPr lang="en-US" dirty="0"/>
              <a:t>Coping</a:t>
            </a:r>
          </a:p>
          <a:p>
            <a:pPr lvl="1"/>
            <a:r>
              <a:rPr lang="en-US" dirty="0"/>
              <a:t>Resilience</a:t>
            </a:r>
          </a:p>
          <a:p>
            <a:pPr marL="457200" lvl="1" indent="0">
              <a:buNone/>
            </a:pPr>
            <a:endParaRPr lang="en-US" dirty="0"/>
          </a:p>
          <a:p>
            <a:pPr marL="457200" lvl="1" indent="0">
              <a:buNone/>
            </a:pPr>
            <a:endParaRPr lang="en-US" sz="2800" dirty="0">
              <a:solidFill>
                <a:srgbClr val="115740"/>
              </a:solidFill>
            </a:endParaRPr>
          </a:p>
          <a:p>
            <a:pPr marL="457200" lvl="1" indent="0">
              <a:buNone/>
            </a:pPr>
            <a:r>
              <a:rPr lang="en-US" sz="2800" dirty="0">
                <a:solidFill>
                  <a:srgbClr val="115740"/>
                </a:solidFill>
              </a:rPr>
              <a:t>Social Factors</a:t>
            </a:r>
          </a:p>
          <a:p>
            <a:pPr lvl="1"/>
            <a:r>
              <a:rPr lang="en-US" dirty="0"/>
              <a:t>Cultural factors</a:t>
            </a:r>
          </a:p>
          <a:p>
            <a:pPr lvl="1"/>
            <a:r>
              <a:rPr lang="en-US" dirty="0"/>
              <a:t>Economic Factors</a:t>
            </a:r>
          </a:p>
          <a:p>
            <a:pPr lvl="1"/>
            <a:r>
              <a:rPr lang="en-US" dirty="0"/>
              <a:t>Environmental Factors</a:t>
            </a:r>
          </a:p>
          <a:p>
            <a:pPr lvl="1"/>
            <a:endParaRPr lang="en-US" dirty="0"/>
          </a:p>
          <a:p>
            <a:pPr lvl="1"/>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Elaborate on Psychological Factors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21</a:t>
            </a:fld>
            <a:endParaRPr lang="en-US"/>
          </a:p>
        </p:txBody>
      </p:sp>
    </p:spTree>
    <p:extLst>
      <p:ext uri="{BB962C8B-B14F-4D97-AF65-F5344CB8AC3E}">
        <p14:creationId xmlns:p14="http://schemas.microsoft.com/office/powerpoint/2010/main" val="1317747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previously described, there are many sickle cell variants around the world. The variants result in different degrees of disease severity.</a:t>
            </a:r>
          </a:p>
          <a:p>
            <a:endParaRPr lang="en-US" dirty="0"/>
          </a:p>
          <a:p>
            <a:r>
              <a:rPr lang="en-US" sz="1200" dirty="0"/>
              <a:t>Hb SS</a:t>
            </a:r>
          </a:p>
          <a:p>
            <a:r>
              <a:rPr lang="en-US" sz="1200" dirty="0"/>
              <a:t>Hb S Beta zero</a:t>
            </a:r>
          </a:p>
          <a:p>
            <a:r>
              <a:rPr lang="en-US" sz="1200" dirty="0"/>
              <a:t>Hb S Beta plus</a:t>
            </a:r>
          </a:p>
          <a:p>
            <a:r>
              <a:rPr lang="en-US" sz="1200" dirty="0"/>
              <a:t>Hb SC</a:t>
            </a:r>
          </a:p>
          <a:p>
            <a:r>
              <a:rPr lang="en-US" sz="1200" dirty="0"/>
              <a:t>Hb SO-Arab</a:t>
            </a:r>
          </a:p>
          <a:p>
            <a:endParaRPr lang="en-US" dirty="0"/>
          </a:p>
          <a:p>
            <a:r>
              <a:rPr lang="en-US" sz="1200" dirty="0"/>
              <a:t>Hb SE</a:t>
            </a:r>
          </a:p>
          <a:p>
            <a:r>
              <a:rPr lang="en-US" sz="1200" dirty="0"/>
              <a:t>Hb SD-Punjab</a:t>
            </a:r>
          </a:p>
          <a:p>
            <a:r>
              <a:rPr lang="en-US" sz="1200" dirty="0"/>
              <a:t>Hb S-Haringey</a:t>
            </a:r>
          </a:p>
          <a:p>
            <a:r>
              <a:rPr lang="en-US" sz="1200" dirty="0"/>
              <a:t>Hb Monroe  - </a:t>
            </a:r>
            <a:r>
              <a:rPr lang="en-US" b="0" i="0" dirty="0">
                <a:solidFill>
                  <a:srgbClr val="4D5156"/>
                </a:solidFill>
                <a:effectLst/>
                <a:latin typeface="Roboto" panose="02000000000000000000" pitchFamily="2" charset="0"/>
              </a:rPr>
              <a:t>a sickle cell-beta-thalassemia syndrome.</a:t>
            </a:r>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23</a:t>
            </a:fld>
            <a:endParaRPr lang="en-US"/>
          </a:p>
        </p:txBody>
      </p:sp>
    </p:spTree>
    <p:extLst>
      <p:ext uri="{BB962C8B-B14F-4D97-AF65-F5344CB8AC3E}">
        <p14:creationId xmlns:p14="http://schemas.microsoft.com/office/powerpoint/2010/main" val="5970579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Figure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Molecular pathophysiology of sickle cell disease. (a) A single-nucleotide polymorphism in the </a:t>
            </a:r>
            <a:r>
              <a:rPr lang="el-GR" sz="1800" dirty="0">
                <a:effectLst/>
                <a:latin typeface="Calibri" panose="020F0502020204030204" pitchFamily="34" charset="0"/>
                <a:ea typeface="Calibri" panose="020F0502020204030204" pitchFamily="34" charset="0"/>
                <a:cs typeface="Times New Roman" panose="02020603050405020304" pitchFamily="18" charset="0"/>
              </a:rPr>
              <a:t>β-</a:t>
            </a:r>
            <a:r>
              <a:rPr lang="en-US" sz="1800" dirty="0">
                <a:effectLst/>
                <a:latin typeface="Calibri" panose="020F0502020204030204" pitchFamily="34" charset="0"/>
                <a:ea typeface="Calibri" panose="020F0502020204030204" pitchFamily="34" charset="0"/>
                <a:cs typeface="Times New Roman" panose="02020603050405020304" pitchFamily="18" charset="0"/>
              </a:rPr>
              <a:t>globin gene leads to substitution of valine for glutamic acid in the </a:t>
            </a:r>
            <a:r>
              <a:rPr lang="el-GR" sz="1800" dirty="0">
                <a:effectLst/>
                <a:latin typeface="Calibri" panose="020F0502020204030204" pitchFamily="34" charset="0"/>
                <a:ea typeface="Calibri" panose="020F0502020204030204" pitchFamily="34" charset="0"/>
                <a:cs typeface="Times New Roman" panose="02020603050405020304" pitchFamily="18" charset="0"/>
              </a:rPr>
              <a:t>β-</a:t>
            </a:r>
            <a:r>
              <a:rPr lang="en-US" sz="1800" dirty="0">
                <a:effectLst/>
                <a:latin typeface="Calibri" panose="020F0502020204030204" pitchFamily="34" charset="0"/>
                <a:ea typeface="Calibri" panose="020F0502020204030204" pitchFamily="34" charset="0"/>
                <a:cs typeface="Times New Roman" panose="02020603050405020304" pitchFamily="18" charset="0"/>
              </a:rPr>
              <a:t>globin chain. Following deoxygenation, the mutated hemoglobin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HbS</a:t>
            </a:r>
            <a:r>
              <a:rPr lang="en-US" sz="1800" dirty="0">
                <a:effectLst/>
                <a:latin typeface="Calibri" panose="020F0502020204030204" pitchFamily="34" charset="0"/>
                <a:ea typeface="Calibri" panose="020F0502020204030204" pitchFamily="34" charset="0"/>
                <a:cs typeface="Times New Roman" panose="02020603050405020304" pitchFamily="18" charset="0"/>
              </a:rPr>
              <a:t>) molecules polymerize to form bundles. The polymer bundles result in erythrocyte sickling (clockwise), which in turn results in (b) impaired rheology of the blood and aggregation of sickle erythrocytes with neutrophils, platelets, and endothelial cells to promote stasis of blood flow, referred to as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vaso</a:t>
            </a:r>
            <a:r>
              <a:rPr lang="en-US" sz="1800" dirty="0">
                <a:effectLst/>
                <a:latin typeface="Calibri" panose="020F0502020204030204" pitchFamily="34" charset="0"/>
                <a:ea typeface="Calibri" panose="020F0502020204030204" pitchFamily="34" charset="0"/>
                <a:cs typeface="Times New Roman" panose="02020603050405020304" pitchFamily="18" charset="0"/>
              </a:rPr>
              <a:t>-occlusion. Vaso-occlusion promotes ischemia-reperfusion (I-R) injury.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Annu</a:t>
            </a:r>
            <a:r>
              <a:rPr lang="en-US" sz="1800" dirty="0">
                <a:effectLst/>
                <a:latin typeface="Calibri" panose="020F0502020204030204" pitchFamily="34" charset="0"/>
                <a:ea typeface="Calibri" panose="020F0502020204030204" pitchFamily="34" charset="0"/>
                <a:cs typeface="Times New Roman" panose="02020603050405020304" pitchFamily="18" charset="0"/>
              </a:rPr>
              <a:t> Rev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Pathol</a:t>
            </a:r>
            <a:r>
              <a:rPr lang="en-US" sz="1800" dirty="0">
                <a:effectLst/>
                <a:latin typeface="Calibri" panose="020F0502020204030204" pitchFamily="34" charset="0"/>
                <a:ea typeface="Calibri" panose="020F0502020204030204" pitchFamily="34" charset="0"/>
                <a:cs typeface="Times New Roman" panose="02020603050405020304" pitchFamily="18" charset="0"/>
              </a:rPr>
              <a:t>. Author manuscript; available in PMC 2020 March 03. </a:t>
            </a:r>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24</a:t>
            </a:fld>
            <a:endParaRPr lang="en-US"/>
          </a:p>
        </p:txBody>
      </p:sp>
    </p:spTree>
    <p:extLst>
      <p:ext uri="{BB962C8B-B14F-4D97-AF65-F5344CB8AC3E}">
        <p14:creationId xmlns:p14="http://schemas.microsoft.com/office/powerpoint/2010/main" val="21646649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a:t>
            </a:fld>
            <a:endParaRPr lang="en-US"/>
          </a:p>
        </p:txBody>
      </p:sp>
    </p:spTree>
    <p:extLst>
      <p:ext uri="{BB962C8B-B14F-4D97-AF65-F5344CB8AC3E}">
        <p14:creationId xmlns:p14="http://schemas.microsoft.com/office/powerpoint/2010/main" val="828057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complex pathobiology of SCD suggests that pain may occur via nociceptive, inflammatory, and neuropathic mechanisms. Each pain state generates its own neurochemical signatures in the periphery and the central nervous system (CNS) and requires different analgesic treatment.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b="1" dirty="0">
              <a:solidFill>
                <a:srgbClr val="1461AD"/>
              </a:solidFill>
            </a:endParaRPr>
          </a:p>
          <a:p>
            <a:endParaRPr lang="en-US" b="1" dirty="0">
              <a:solidFill>
                <a:srgbClr val="1461AD"/>
              </a:solidFill>
            </a:endParaRPr>
          </a:p>
          <a:p>
            <a:r>
              <a:rPr lang="en-US" b="1" dirty="0">
                <a:solidFill>
                  <a:srgbClr val="1461AD"/>
                </a:solidFill>
              </a:rPr>
              <a:t>Nociceptors </a:t>
            </a:r>
            <a:r>
              <a:rPr lang="en-US" dirty="0"/>
              <a:t>on peripheral nerve terminals are stimulated by the noxious environment </a:t>
            </a:r>
          </a:p>
          <a:p>
            <a:r>
              <a:rPr lang="en-US" dirty="0"/>
              <a:t>This </a:t>
            </a:r>
            <a:r>
              <a:rPr lang="en-US" b="1" dirty="0">
                <a:solidFill>
                  <a:schemeClr val="accent1"/>
                </a:solidFill>
              </a:rPr>
              <a:t>noxious environment stimulates the primary afferents </a:t>
            </a:r>
            <a:r>
              <a:rPr lang="en-US" dirty="0"/>
              <a:t>and second order neurons in the dorsal horn</a:t>
            </a:r>
          </a:p>
          <a:p>
            <a:r>
              <a:rPr lang="en-US" b="1" dirty="0">
                <a:solidFill>
                  <a:schemeClr val="accent1"/>
                </a:solidFill>
              </a:rPr>
              <a:t>Repeated VOCs may cause sensitization </a:t>
            </a:r>
            <a:r>
              <a:rPr lang="en-US" dirty="0"/>
              <a:t>of peripheral and central nervous system (CNS) neurons, potentially </a:t>
            </a:r>
            <a:r>
              <a:rPr lang="en-US" b="1" dirty="0">
                <a:solidFill>
                  <a:schemeClr val="accent1"/>
                </a:solidFill>
              </a:rPr>
              <a:t>leading to an impaired therapeutic response</a:t>
            </a:r>
          </a:p>
          <a:p>
            <a:r>
              <a:rPr lang="en-US" b="1" dirty="0">
                <a:solidFill>
                  <a:schemeClr val="accent1"/>
                </a:solidFill>
              </a:rPr>
              <a:t>Recurrent VOCs may lead to a sustained noxious environment</a:t>
            </a:r>
            <a:r>
              <a:rPr lang="en-US" dirty="0"/>
              <a:t>, causing the CNS to be constantly hyperexcitable, leading to transition from acute to chronic pain</a:t>
            </a: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25</a:t>
            </a:fld>
            <a:endParaRPr lang="en-US"/>
          </a:p>
        </p:txBody>
      </p:sp>
    </p:spTree>
    <p:extLst>
      <p:ext uri="{BB962C8B-B14F-4D97-AF65-F5344CB8AC3E}">
        <p14:creationId xmlns:p14="http://schemas.microsoft.com/office/powerpoint/2010/main" val="4191292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26</a:t>
            </a:fld>
            <a:endParaRPr lang="en-US"/>
          </a:p>
        </p:txBody>
      </p:sp>
    </p:spTree>
    <p:extLst>
      <p:ext uri="{BB962C8B-B14F-4D97-AF65-F5344CB8AC3E}">
        <p14:creationId xmlns:p14="http://schemas.microsoft.com/office/powerpoint/2010/main" val="34904363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Racial and ethnic disparities are pervasive in our health care system; pain is no exception.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Oligoanalgesia</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ineffective treatment of pain, is found at a higher rate in racial and ethnic minorities. Unrelieved pain results in unnecessary suffering, lost days from work and school, delayed healing, functional disability, and increased hospital length of stays. Despite the high prevalence of painful conditions, African Americans are routinely under-treated for their pain.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When patients with SCD have severe pain crisis that results in a visit to the emergency department, they typically have significant wait times for pain control compared to other racial/ethnic groups in the hospital setting. Sickle cell pain can be further exacerbated by stress and perceived injustice. </a:t>
            </a:r>
            <a:r>
              <a:rPr lang="en-US" sz="1800" dirty="0"/>
              <a:t>Currently opioids are one of the main tools used to treat pain of SCD. </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In addition to this, patients with SCD have been heavily impacted by the opioid crisis. In many cases they are not able to get medications with which they had their pain well controlled for years, because physicians have been pressured to decrease the number of opioid prescriptions. Now physicians must follow stringent opioid prescription guidelines that may legitimize the biases that some healthcare providers already have. </a:t>
            </a:r>
            <a:r>
              <a:rPr lang="en-US" sz="1800" dirty="0">
                <a:effectLst/>
                <a:latin typeface="Times New Roman" panose="02020603050405020304" pitchFamily="18" charset="0"/>
                <a:ea typeface="Calibri" panose="020F0502020204030204" pitchFamily="34" charset="0"/>
              </a:rPr>
              <a:t>Patients with SCD are often stigmatized and viewed as drug-seeking, when in fact most do not become addicts. The CDC responded with a formal warning against the misapplication of guidelines in specific patient populations, including SCD. Patients with SCD continue to report high levels of stigma and </a:t>
            </a:r>
            <a:r>
              <a:rPr lang="en-US" sz="1800" b="1" dirty="0">
                <a:effectLst/>
                <a:latin typeface="Times New Roman" panose="02020603050405020304" pitchFamily="18" charset="0"/>
                <a:ea typeface="Calibri" panose="020F0502020204030204" pitchFamily="34" charset="0"/>
              </a:rPr>
              <a:t>opioid-phobia </a:t>
            </a:r>
            <a:r>
              <a:rPr lang="en-US" sz="1800" dirty="0">
                <a:effectLst/>
                <a:latin typeface="Times New Roman" panose="02020603050405020304" pitchFamily="18" charset="0"/>
                <a:ea typeface="Calibri" panose="020F0502020204030204" pitchFamily="34" charset="0"/>
              </a:rPr>
              <a:t>in their interactions with health care providers who focus on reducing usage of pain medications without offering viable </a:t>
            </a:r>
            <a:r>
              <a:rPr lang="en-US" sz="1800" dirty="0" err="1">
                <a:effectLst/>
                <a:latin typeface="Times New Roman" panose="02020603050405020304" pitchFamily="18" charset="0"/>
                <a:ea typeface="Calibri" panose="020F0502020204030204" pitchFamily="34" charset="0"/>
              </a:rPr>
              <a:t>alternaives</a:t>
            </a:r>
            <a:r>
              <a:rPr lang="en-US" sz="1800" dirty="0">
                <a:effectLst/>
                <a:latin typeface="Times New Roman" panose="02020603050405020304" pitchFamily="18"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FD3D138-0CE8-2247-B31C-B3ED3F0041E2}" type="slidenum">
              <a:rPr lang="en-US" smtClean="0"/>
              <a:t>27</a:t>
            </a:fld>
            <a:endParaRPr lang="en-US"/>
          </a:p>
        </p:txBody>
      </p:sp>
    </p:spTree>
    <p:extLst>
      <p:ext uri="{BB962C8B-B14F-4D97-AF65-F5344CB8AC3E}">
        <p14:creationId xmlns:p14="http://schemas.microsoft.com/office/powerpoint/2010/main" val="1608911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rPr>
              <a:t>To further confirm the disparities that exist, The national academies of science, engineering and medicine published a book titled “Addressing sickle cell disease” A strategic pan and blueprint for action. They determined that many of the problems from the past persist today. The health care needs of individuals living with SCD continue to be neglected by the U.S. and global health care systems, causing them and their families to suffer”</a:t>
            </a:r>
          </a:p>
          <a:p>
            <a:pPr defTabSz="931042">
              <a:defRPr/>
            </a:pPr>
            <a:endParaRPr lang="en-US"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defTabSz="931042">
              <a:defRPr/>
            </a:pPr>
            <a:r>
              <a:rPr lang="en-US" dirty="0">
                <a:solidFill>
                  <a:srgbClr val="000000"/>
                </a:solidFill>
                <a:latin typeface="Arial" panose="020B0604020202020204" pitchFamily="34" charset="0"/>
                <a:ea typeface="Times New Roman" panose="02020603050405020304" pitchFamily="18" charset="0"/>
              </a:rPr>
              <a:t>“The SCD community has developed a significant lack of trust in the health care system due to the nearly universal stigma and lack of belief in their reports of pain, a lack of trust that has been further reinforced by historical events, such as the Tuskegee experiment” </a:t>
            </a:r>
            <a:endParaRPr lang="en-US" dirty="0"/>
          </a:p>
          <a:p>
            <a:endParaRPr lang="en-US" dirty="0"/>
          </a:p>
          <a:p>
            <a:r>
              <a:rPr lang="en-US" dirty="0"/>
              <a:t>The role of race/ethnicity in the context of health care disparities in the US is well-documented. Consideration of SCD as a Black disease in the US has permeated the experience for patients since the first description in the Western medical literature.</a:t>
            </a:r>
          </a:p>
          <a:p>
            <a:endParaRPr lang="en-US" dirty="0"/>
          </a:p>
          <a:p>
            <a:r>
              <a:rPr lang="en-US" dirty="0"/>
              <a:t>The impact is manifested through Structural violence, diagnostic shadowing and weathering.</a:t>
            </a:r>
          </a:p>
          <a:p>
            <a:endParaRPr lang="en-US" dirty="0"/>
          </a:p>
          <a:p>
            <a:r>
              <a:rPr lang="en-US" b="1" dirty="0"/>
              <a:t>Structural violence </a:t>
            </a:r>
            <a:r>
              <a:rPr lang="en-US" dirty="0"/>
              <a:t>is a phrase that reflects the ways in which society’s structures, systems, and policies affect the wellbeing of individuals and groups in a negative unjust manner.</a:t>
            </a:r>
          </a:p>
          <a:p>
            <a:r>
              <a:rPr lang="en-US" dirty="0"/>
              <a:t> </a:t>
            </a:r>
          </a:p>
          <a:p>
            <a:r>
              <a:rPr lang="en-US" b="1" i="0" dirty="0">
                <a:solidFill>
                  <a:srgbClr val="374151"/>
                </a:solidFill>
                <a:effectLst/>
                <a:latin typeface="Söhne"/>
              </a:rPr>
              <a:t>Diagnostic shadowing </a:t>
            </a:r>
            <a:r>
              <a:rPr lang="en-US" b="0" i="0" dirty="0">
                <a:solidFill>
                  <a:srgbClr val="374151"/>
                </a:solidFill>
                <a:effectLst/>
                <a:latin typeface="Söhne"/>
              </a:rPr>
              <a:t>refers to the phenomenon in which a physician's diagnostic judgment is influenced by a previously established diagnosis, even in the face of conflicting or ambiguous clinical information. This can lead to confirmation bias, where the physician may selectively focus on information that supports the initial diagnosis and overlook other information that may suggest a different diagnosis. Diagnostic shadowing can have negative implications for patient care, as it can lead to delays in diagnosis or misdiagnosis, resulting in inappropriate treatment and poor outcomes.</a:t>
            </a:r>
          </a:p>
          <a:p>
            <a:endParaRPr lang="en-US" dirty="0"/>
          </a:p>
          <a:p>
            <a:r>
              <a:rPr lang="en-US" b="1" dirty="0"/>
              <a:t>Weathering</a:t>
            </a:r>
            <a:r>
              <a:rPr lang="en-US" dirty="0"/>
              <a:t> </a:t>
            </a:r>
            <a:r>
              <a:rPr lang="en-US" b="0" i="0" dirty="0">
                <a:solidFill>
                  <a:srgbClr val="374151"/>
                </a:solidFill>
                <a:effectLst/>
                <a:latin typeface="Söhne"/>
              </a:rPr>
              <a:t>is a term used to describe the physiological and psychological toll that chronic exposure to social and economic stressors can have on individuals, particularly those from marginalized communities who are disproportionately affected by such stressors. This chronic stress can lead to a range of health problems, including cardiovascular disease, diabetes, depression, and premature death. Weathering is an important concept for understanding health disparities and the ways in which structural inequalities can impact individual health outcomes.</a:t>
            </a:r>
            <a:endParaRPr lang="en-US" dirty="0"/>
          </a:p>
        </p:txBody>
      </p:sp>
      <p:sp>
        <p:nvSpPr>
          <p:cNvPr id="4" name="Slide Number Placeholder 3"/>
          <p:cNvSpPr>
            <a:spLocks noGrp="1"/>
          </p:cNvSpPr>
          <p:nvPr>
            <p:ph type="sldNum" sz="quarter" idx="5"/>
          </p:nvPr>
        </p:nvSpPr>
        <p:spPr/>
        <p:txBody>
          <a:bodyPr/>
          <a:lstStyle/>
          <a:p>
            <a:fld id="{B67505B4-19D0-0548-A01E-B4D7B3B26705}" type="slidenum">
              <a:rPr lang="en-US" smtClean="0"/>
              <a:t>28</a:t>
            </a:fld>
            <a:endParaRPr lang="en-US"/>
          </a:p>
        </p:txBody>
      </p:sp>
    </p:spTree>
    <p:extLst>
      <p:ext uri="{BB962C8B-B14F-4D97-AF65-F5344CB8AC3E}">
        <p14:creationId xmlns:p14="http://schemas.microsoft.com/office/powerpoint/2010/main" val="28818437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SCD research has been and continues to be underfunded. It does not receive the research funding and pharmaceutical investment directed at other chronic diseases. For example, CF, which primarily affects non-Hispanic Whites, has fewer than half the number of persons with SCD but received 3.5 times the funding from the NIH and 440 times the funding from national foundations.</a:t>
            </a:r>
          </a:p>
          <a:p>
            <a:endParaRPr lang="en-US" dirty="0"/>
          </a:p>
          <a:p>
            <a:r>
              <a:rPr lang="en-US" dirty="0"/>
              <a:t>For households below the federal poverty line, disease impacts are exacerbated. In addition, SCD perpetuates disparities in health and wealth between Blacks, other minority groups, and non-Hispanic Whites. In an environment where Black Americans disproportionately experience poorer health, educational, and economic outcomes, Black Americans with SCD and their families are left further behind.</a:t>
            </a:r>
          </a:p>
          <a:p>
            <a:endParaRPr lang="en-US" dirty="0"/>
          </a:p>
          <a:p>
            <a:r>
              <a:rPr lang="en-US" dirty="0"/>
              <a:t>Studies have shown that increased poverty is associated with worse health. Socio-economic status is different in families with SCD compared to match families in the same zip code.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Lastly, patients are often told from a young age that they may not reach adulthood. As a results some patients do not prepare for college or adulthood and have reported feeling lost when they reach early adulthood because the did not think they would live that long. This may contribute to putting them further behind educationally and economically.</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C3615E-046B-4CE1-88F7-8EC4C87082FF}" type="slidenum">
              <a:rPr lang="en-US" smtClean="0"/>
              <a:t>29</a:t>
            </a:fld>
            <a:endParaRPr lang="en-US"/>
          </a:p>
        </p:txBody>
      </p:sp>
    </p:spTree>
    <p:extLst>
      <p:ext uri="{BB962C8B-B14F-4D97-AF65-F5344CB8AC3E}">
        <p14:creationId xmlns:p14="http://schemas.microsoft.com/office/powerpoint/2010/main" val="20090360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30</a:t>
            </a:fld>
            <a:endParaRPr lang="en-US"/>
          </a:p>
        </p:txBody>
      </p:sp>
    </p:spTree>
    <p:extLst>
      <p:ext uri="{BB962C8B-B14F-4D97-AF65-F5344CB8AC3E}">
        <p14:creationId xmlns:p14="http://schemas.microsoft.com/office/powerpoint/2010/main" val="30435908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89c811187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89c811187d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VOC is Episodic, recurrent, unpredictable. </a:t>
            </a:r>
            <a:r>
              <a:rPr lang="en-US" dirty="0"/>
              <a:t>The microvascular obstructions cause impaired oxygen supply leading to an ischemia-reperfusion injury, inflammation, oxidative stress, and endothelia dysfunction.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Acute painful episodes due to VOC and its release of the mediators contribute to the inflammatory milieu triggering Nociceptor activation.</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 </a:t>
            </a:r>
            <a:r>
              <a:rPr lang="en-US" sz="1200" dirty="0">
                <a:solidFill>
                  <a:srgbClr val="434343"/>
                </a:solidFill>
                <a:latin typeface="Roboto"/>
                <a:ea typeface="Roboto"/>
                <a:cs typeface="Roboto"/>
                <a:sym typeface="Roboto"/>
              </a:rPr>
              <a:t>Endothelia Cells activate in response to an occlusion releasing cytokines increasing the extravasation of monocytes</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2. </a:t>
            </a:r>
            <a:r>
              <a:rPr lang="en-US" sz="1200" dirty="0">
                <a:solidFill>
                  <a:srgbClr val="434343"/>
                </a:solidFill>
                <a:latin typeface="Roboto"/>
                <a:ea typeface="Roboto"/>
                <a:cs typeface="Roboto"/>
                <a:sym typeface="Roboto"/>
              </a:rPr>
              <a:t>The increase in inflammatory cells signals the release of cytokines surrounding nociceptor terminals. </a:t>
            </a: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3. </a:t>
            </a:r>
            <a:r>
              <a:rPr lang="en-US" sz="1200" dirty="0">
                <a:solidFill>
                  <a:srgbClr val="434343"/>
                </a:solidFill>
                <a:latin typeface="Roboto"/>
                <a:ea typeface="Roboto"/>
                <a:cs typeface="Roboto"/>
                <a:sym typeface="Roboto"/>
              </a:rPr>
              <a:t>The nociceptor is activating and releases substance P or (Calcitonin gene related peptide (CGRP).</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dirty="0">
              <a:solidFill>
                <a:srgbClr val="434343"/>
              </a:solidFill>
              <a:latin typeface="Roboto"/>
              <a:ea typeface="Roboto"/>
              <a:cs typeface="Roboto"/>
              <a:sym typeface="Roboto"/>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434343"/>
                </a:solidFill>
                <a:latin typeface="Roboto"/>
                <a:ea typeface="Roboto"/>
                <a:cs typeface="Roboto"/>
                <a:sym typeface="Roboto"/>
              </a:rPr>
              <a:t>4. </a:t>
            </a:r>
            <a:r>
              <a:rPr lang="en" sz="1200" dirty="0">
                <a:solidFill>
                  <a:srgbClr val="434343"/>
                </a:solidFill>
                <a:latin typeface="Roboto"/>
                <a:ea typeface="Roboto"/>
                <a:cs typeface="Roboto"/>
                <a:sym typeface="Roboto"/>
              </a:rPr>
              <a:t>This results in a feed-forward mechanism contributing to nociceptor sensitization.</a:t>
            </a:r>
            <a:endParaRPr lang="en-US" sz="1200" dirty="0">
              <a:solidFill>
                <a:srgbClr val="434343"/>
              </a:solidFill>
              <a:latin typeface="Roboto"/>
              <a:ea typeface="Roboto"/>
              <a:cs typeface="Roboto"/>
              <a:sym typeface="Roboto"/>
            </a:endParaRPr>
          </a:p>
          <a:p>
            <a:pPr marL="0" marR="0">
              <a:lnSpc>
                <a:spcPct val="107000"/>
              </a:lnSpc>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Whereas the chronic pain in patients may stem from edema, inflammations, ischemia or nerve damage can be considered as NP pain.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NP pain is 2 types: due to tissue damage following VOC, and the 2</a:t>
            </a:r>
            <a:r>
              <a:rPr lang="en-US" sz="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nd</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seems to be consequences of persistent chronic pain.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32</a:t>
            </a:fld>
            <a:endParaRPr lang="en-US"/>
          </a:p>
        </p:txBody>
      </p:sp>
    </p:spTree>
    <p:extLst>
      <p:ext uri="{BB962C8B-B14F-4D97-AF65-F5344CB8AC3E}">
        <p14:creationId xmlns:p14="http://schemas.microsoft.com/office/powerpoint/2010/main" val="1236000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1647C168-3CF5-D0E2-301E-72244AB0CFD5}"/>
              </a:ext>
            </a:extLst>
          </p:cNvPr>
          <p:cNvSpPr>
            <a:spLocks noGrp="1" noRot="1" noChangeAspect="1" noChangeArrowheads="1" noTextEdit="1"/>
          </p:cNvSpPr>
          <p:nvPr>
            <p:ph type="sldImg"/>
            <p:custDataLst>
              <p:tags r:id="rId1"/>
            </p:custDataLst>
          </p:nvPr>
        </p:nvSpPr>
        <p:spPr>
          <a:ln cap="flat">
            <a:headEnd type="none" w="med" len="med"/>
            <a:tailEnd type="none" w="med" len="med"/>
          </a:ln>
        </p:spPr>
      </p:sp>
      <p:sp>
        <p:nvSpPr>
          <p:cNvPr id="6147" name="Notes Placeholder 2">
            <a:extLst>
              <a:ext uri="{FF2B5EF4-FFF2-40B4-BE49-F238E27FC236}">
                <a16:creationId xmlns:a16="http://schemas.microsoft.com/office/drawing/2014/main" id="{4453E4CE-4DB2-BA71-84E7-75D4BD21D173}"/>
              </a:ext>
            </a:extLst>
          </p:cNvPr>
          <p:cNvSpPr>
            <a:spLocks noGrp="1" noChangeArrowheads="1"/>
          </p:cNvSpPr>
          <p:nvPr>
            <p:ph type="body" idx="1"/>
            <p:custDataLst>
              <p:tags r:id="rId2"/>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p>
            <a:r>
              <a:rPr lang="en-US" altLang="en-US" b="1" dirty="0">
                <a:latin typeface="Helvetica" panose="020B0604020202020204" pitchFamily="34" charset="0"/>
                <a:ea typeface="ＭＳ Ｐゴシック" panose="020B0600070205080204" pitchFamily="34" charset="-128"/>
              </a:rPr>
              <a:t>Figure </a:t>
            </a:r>
            <a:r>
              <a:rPr lang="en-US" altLang="en-US" sz="1300" b="1" dirty="0">
                <a:latin typeface="Helvetica" panose="020B0604020202020204" pitchFamily="34" charset="0"/>
                <a:ea typeface="ＭＳ Ｐゴシック" panose="020B0600070205080204" pitchFamily="34" charset="-128"/>
              </a:rPr>
              <a:t>Legend</a:t>
            </a:r>
            <a:r>
              <a:rPr lang="en-US" altLang="en-US" b="1" dirty="0">
                <a:latin typeface="Helvetica" panose="020B0604020202020204" pitchFamily="34" charset="0"/>
                <a:ea typeface="ＭＳ Ｐゴシック" panose="020B0600070205080204" pitchFamily="34" charset="-128"/>
              </a:rPr>
              <a:t>:</a:t>
            </a:r>
          </a:p>
          <a:p>
            <a:r>
              <a:rPr lang="en-US" altLang="en-US" dirty="0">
                <a:latin typeface="Helvetica" panose="020B0604020202020204" pitchFamily="34" charset="0"/>
                <a:cs typeface="Helvetica" panose="020B0604020202020204" pitchFamily="34" charset="0"/>
              </a:rPr>
              <a:t>“</a:t>
            </a:r>
            <a:r>
              <a:rPr lang="en-US" b="0" i="1" dirty="0">
                <a:solidFill>
                  <a:srgbClr val="1A1A1A"/>
                </a:solidFill>
                <a:effectLst/>
                <a:latin typeface="acumin-pro"/>
              </a:rPr>
              <a:t>Chronic pain in sickle cell disease (SCD) refers to pain present on most days lasting over six months. It can start during childhood and the prevalence increases with age. By adulthood, over 55% of patients experience pain on over 50% of days; 29% reporting pain on 95% of days. The true prevalence of chronic pain in SCD is likely underappreciated as it is mostly managed at home. Patients with chronic pain and SCD frequently seek acute care for exacerbation of underlying chronic pain difficult to distinguish from their usual acute </a:t>
            </a:r>
            <a:r>
              <a:rPr lang="en-US" b="0" i="1" dirty="0" err="1">
                <a:solidFill>
                  <a:srgbClr val="1A1A1A"/>
                </a:solidFill>
                <a:effectLst/>
                <a:latin typeface="acumin-pro"/>
              </a:rPr>
              <a:t>vaso</a:t>
            </a:r>
            <a:r>
              <a:rPr lang="en-US" b="0" i="1" dirty="0">
                <a:solidFill>
                  <a:srgbClr val="1A1A1A"/>
                </a:solidFill>
                <a:effectLst/>
                <a:latin typeface="acumin-pro"/>
              </a:rPr>
              <a:t>-occlusive crises</a:t>
            </a:r>
            <a:r>
              <a:rPr lang="en-US" b="0" i="0" dirty="0">
                <a:solidFill>
                  <a:srgbClr val="1A1A1A"/>
                </a:solidFill>
                <a:effectLst/>
                <a:latin typeface="acumin-pro"/>
              </a:rPr>
              <a:t>. ” </a:t>
            </a:r>
          </a:p>
          <a:p>
            <a:endParaRPr lang="en-US" b="0" i="1" dirty="0">
              <a:solidFill>
                <a:srgbClr val="1A1A1A"/>
              </a:solidFill>
              <a:effectLst/>
              <a:latin typeface="acumin-pro"/>
            </a:endParaRPr>
          </a:p>
          <a:p>
            <a:r>
              <a:rPr lang="en-US" b="0" i="1" dirty="0">
                <a:solidFill>
                  <a:srgbClr val="1A1A1A"/>
                </a:solidFill>
                <a:effectLst/>
                <a:latin typeface="acumin-pro"/>
              </a:rPr>
              <a:t>“Chronic pain in SCD has profound consequences for the patient; is often associated with comorbid psychiatric illnesses (depression and anxiety), not dissimilar from other chronic pain syndromes. They may also experience challenges with sleep hygiene, various somatic symptoms, and chronic fatigue that impair quality of life. How best to treat chronic pain in SCD is not definitively established.”</a:t>
            </a:r>
            <a:endParaRPr lang="en-US" altLang="en-US" i="1" dirty="0">
              <a:latin typeface="Helvetica" panose="020B0604020202020204" pitchFamily="34" charset="0"/>
              <a:cs typeface="Helvetica" panose="020B0604020202020204" pitchFamily="34" charset="0"/>
            </a:endParaRPr>
          </a:p>
        </p:txBody>
      </p:sp>
      <p:sp>
        <p:nvSpPr>
          <p:cNvPr id="6148" name="Slide Number Placeholder 3">
            <a:extLst>
              <a:ext uri="{FF2B5EF4-FFF2-40B4-BE49-F238E27FC236}">
                <a16:creationId xmlns:a16="http://schemas.microsoft.com/office/drawing/2014/main" id="{1D45E2BA-68F6-C4B6-D50C-0A921AFF4E10}"/>
              </a:ext>
            </a:extLst>
          </p:cNvPr>
          <p:cNvSpPr>
            <a:spLocks noGrp="1" noChangeArrowheads="1"/>
          </p:cNvSpPr>
          <p:nvPr>
            <p:ph type="sldNum" sz="quarter" idx="5"/>
            <p:custDataLst>
              <p:tags r:id="rId3"/>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fld id="{ACAB44E5-02BD-4336-BF12-263F56707242}" type="slidenum">
              <a:rPr lang="en-US" altLang="en-US"/>
              <a:pPr eaLnBrk="1" hangingPunct="1"/>
              <a:t>33</a:t>
            </a:fld>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Figure 2.</a:t>
            </a:r>
          </a:p>
          <a:p>
            <a:r>
              <a:rPr lang="en-US" dirty="0"/>
              <a:t>Current and future therapies targeting molecular pathobiology of sickle cell disease. (a) Drugs capable of modulating hemoglobin (Hb) polymerization, erythrocyte dehydration, and Hb oxygen affinity. (b) Drugs capable of preventing </a:t>
            </a:r>
            <a:r>
              <a:rPr lang="en-US" dirty="0" err="1"/>
              <a:t>vaso</a:t>
            </a:r>
            <a:r>
              <a:rPr lang="en-US" dirty="0"/>
              <a:t>-occlusion by inhibiting adhesive interactions between leukocytes, platelets, or endothelial cells and erythrocytes. (c) Drugs capable of preventing endothelial dysfunction by scavenging Hb and reactive oxygen species (ROS) or promoting nitric oxide (NO) synthesis. (d) Drugs capable of preventing sterile inflammation by scavenging heme and ROS, digesting neutrophil extracellular traps (NETs), </a:t>
            </a:r>
            <a:r>
              <a:rPr lang="en-US" dirty="0" err="1"/>
              <a:t>hibiting</a:t>
            </a:r>
            <a:r>
              <a:rPr lang="en-US" dirty="0"/>
              <a:t> Toll-like receptor 4 (TLR4) or inflammasome activation, and inhibiting IL-1βdependent innate immune signaling. Drugs approved by the US Food and Drug Administration (hydroxyurea and L-glutamine) are shown in bold font.</a:t>
            </a:r>
          </a:p>
        </p:txBody>
      </p:sp>
      <p:sp>
        <p:nvSpPr>
          <p:cNvPr id="4" name="Slide Number Placeholder 3"/>
          <p:cNvSpPr>
            <a:spLocks noGrp="1"/>
          </p:cNvSpPr>
          <p:nvPr>
            <p:ph type="sldNum" sz="quarter" idx="5"/>
          </p:nvPr>
        </p:nvSpPr>
        <p:spPr/>
        <p:txBody>
          <a:bodyPr/>
          <a:lstStyle/>
          <a:p>
            <a:fld id="{CFD3D138-0CE8-2247-B31C-B3ED3F0041E2}" type="slidenum">
              <a:rPr lang="en-US" smtClean="0"/>
              <a:t>35</a:t>
            </a:fld>
            <a:endParaRPr lang="en-US"/>
          </a:p>
        </p:txBody>
      </p:sp>
    </p:spTree>
    <p:extLst>
      <p:ext uri="{BB962C8B-B14F-4D97-AF65-F5344CB8AC3E}">
        <p14:creationId xmlns:p14="http://schemas.microsoft.com/office/powerpoint/2010/main" val="267167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3</a:t>
            </a:fld>
            <a:endParaRPr lang="en-US"/>
          </a:p>
        </p:txBody>
      </p:sp>
    </p:spTree>
    <p:extLst>
      <p:ext uri="{BB962C8B-B14F-4D97-AF65-F5344CB8AC3E}">
        <p14:creationId xmlns:p14="http://schemas.microsoft.com/office/powerpoint/2010/main" val="1494105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Sickle cell disease id different from other pain conditions and require disease specific strategies to treat the pain.</a:t>
            </a:r>
          </a:p>
        </p:txBody>
      </p:sp>
      <p:sp>
        <p:nvSpPr>
          <p:cNvPr id="4" name="Slide Number Placeholder 3"/>
          <p:cNvSpPr>
            <a:spLocks noGrp="1"/>
          </p:cNvSpPr>
          <p:nvPr>
            <p:ph type="sldNum" sz="quarter" idx="5"/>
          </p:nvPr>
        </p:nvSpPr>
        <p:spPr/>
        <p:txBody>
          <a:bodyPr/>
          <a:lstStyle/>
          <a:p>
            <a:fld id="{CFD3D138-0CE8-2247-B31C-B3ED3F0041E2}" type="slidenum">
              <a:rPr lang="en-US" smtClean="0"/>
              <a:t>36</a:t>
            </a:fld>
            <a:endParaRPr lang="en-US"/>
          </a:p>
        </p:txBody>
      </p:sp>
    </p:spTree>
    <p:extLst>
      <p:ext uri="{BB962C8B-B14F-4D97-AF65-F5344CB8AC3E}">
        <p14:creationId xmlns:p14="http://schemas.microsoft.com/office/powerpoint/2010/main" val="25764232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 both Berkley (HBSS-BERK) and Townes (HBSS),the mouse </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α-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 </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β-</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globin alleles have been knocked down, and human </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α-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and human sickle </a:t>
            </a:r>
            <a:r>
              <a:rPr lang="el-GR"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β-</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globin alleles have been inserted.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Wang et. al., reported findings that these mice demonstrated neuropathic pain within 3 weeks of birth.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Both SCD mice display many of the pathophysiological changes observed in SCD patients including anemia, organ damage, hypoxia-induced cell sickling, and pain sensitivity.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Similar findings for clinical studies using QST found that patients with SCD report significant thermal hyperalgesia and cool/cold allodynia compared to matched controls.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37</a:t>
            </a:fld>
            <a:endParaRPr lang="en-US"/>
          </a:p>
        </p:txBody>
      </p:sp>
    </p:spTree>
    <p:extLst>
      <p:ext uri="{BB962C8B-B14F-4D97-AF65-F5344CB8AC3E}">
        <p14:creationId xmlns:p14="http://schemas.microsoft.com/office/powerpoint/2010/main" val="13140276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examining neuropathic pain in SCD it became clear that adjuvant analgesic treatments should be explored. Since pain in SCD can be neuropathic in origin, anticonvulsant and antidepressant medications, which are established therapies for neuropathic pain, are being explored in SCD. (Gupta 2021)</a:t>
            </a:r>
          </a:p>
          <a:p>
            <a:endParaRPr lang="en-US" dirty="0"/>
          </a:p>
          <a:p>
            <a:r>
              <a:rPr lang="en-US" dirty="0"/>
              <a:t>Ca2+/calmodulin-dependent protein kinase II (CaMKII) is multifunctional protein kinase that is a key component of calcium signaling pathways. CaMKII-alpha has been implicated in chronic inflammatory pain and neuropathic pain. CaMKII-alpha has been shown play a critical role in OIH (Molokie 2010, Gupta 2021). </a:t>
            </a:r>
          </a:p>
          <a:p>
            <a:endParaRPr lang="en-US" dirty="0"/>
          </a:p>
          <a:p>
            <a:r>
              <a:rPr lang="en-US" dirty="0"/>
              <a:t>Ca2+/calmodulin protein kinase II</a:t>
            </a:r>
            <a:r>
              <a:rPr lang="el-GR" dirty="0"/>
              <a:t>α (</a:t>
            </a:r>
            <a:r>
              <a:rPr lang="en-US" dirty="0"/>
              <a:t>CaMKII</a:t>
            </a:r>
            <a:r>
              <a:rPr lang="el-GR" dirty="0"/>
              <a:t>α) </a:t>
            </a:r>
            <a:r>
              <a:rPr lang="en-US" dirty="0"/>
              <a:t>has a known role in neuropathic pain and trifluoperazine is a potent CaMKII</a:t>
            </a:r>
            <a:r>
              <a:rPr lang="el-GR" dirty="0"/>
              <a:t>α </a:t>
            </a:r>
            <a:r>
              <a:rPr lang="en-US" dirty="0"/>
              <a:t>inhibitor. Researchers studied trifluoperazine in adults with SCD: (1) the adverse effects and (2) pain intensity reduction. Patients received a single dose each. The researchers measured (1) adverse effects, (2) pain intensity, and (3) supplemental opioid analgesics. The doses ranged from 0.5 – 10mg. Participants  reported moderate to severe sedative effects at the higher doses. Eight subjects reported 50% reduction in chronic pain without severe sedation or supplemental opioid analgesics; one of these subjects had dystonia 24.5 </a:t>
            </a:r>
            <a:r>
              <a:rPr lang="en-US" dirty="0" err="1"/>
              <a:t>hrs</a:t>
            </a:r>
            <a:r>
              <a:rPr lang="en-US" dirty="0"/>
              <a:t> after the 10 mg dose. The analgesic effect lasted for at least 24 </a:t>
            </a:r>
            <a:r>
              <a:rPr lang="en-US" dirty="0" err="1"/>
              <a:t>hrs</a:t>
            </a:r>
            <a:r>
              <a:rPr lang="en-US" dirty="0"/>
              <a:t> in 3 subjects. Sedation resolved with caffeine and dystonia resolved with diphenhydramine. </a:t>
            </a:r>
          </a:p>
          <a:p>
            <a:endParaRPr lang="en-US" dirty="0"/>
          </a:p>
          <a:p>
            <a:r>
              <a:rPr lang="en-US" dirty="0"/>
              <a:t>This figure represents Visual Analogue Scores by Subject (1-18) during the 24-hour Study. </a:t>
            </a:r>
            <a:r>
              <a:rPr lang="en-US" strike="sngStrike" dirty="0"/>
              <a:t>The dose appears in order of administration: </a:t>
            </a:r>
            <a:r>
              <a:rPr lang="en-US" b="1" strike="sngStrike" dirty="0"/>
              <a:t>0.5</a:t>
            </a:r>
            <a:r>
              <a:rPr lang="en-US" strike="sngStrike" dirty="0"/>
              <a:t> mg for subjects 1-3, </a:t>
            </a:r>
            <a:r>
              <a:rPr lang="en-US" b="1" strike="sngStrike" dirty="0"/>
              <a:t>1</a:t>
            </a:r>
            <a:r>
              <a:rPr lang="en-US" strike="sngStrike" dirty="0"/>
              <a:t>mg for subjects 4-6, </a:t>
            </a:r>
            <a:r>
              <a:rPr lang="en-US" b="1" strike="sngStrike" dirty="0"/>
              <a:t>2</a:t>
            </a:r>
            <a:r>
              <a:rPr lang="en-US" strike="sngStrike" dirty="0"/>
              <a:t> mg for subjects 7-9, </a:t>
            </a:r>
            <a:r>
              <a:rPr lang="en-US" b="1" strike="sngStrike" dirty="0"/>
              <a:t>5</a:t>
            </a:r>
            <a:r>
              <a:rPr lang="en-US" strike="sngStrike" dirty="0"/>
              <a:t> mg for subjects 10-12, </a:t>
            </a:r>
            <a:r>
              <a:rPr lang="en-US" b="1" strike="sngStrike" dirty="0"/>
              <a:t>7,5</a:t>
            </a:r>
            <a:r>
              <a:rPr lang="en-US" strike="sngStrike" dirty="0"/>
              <a:t> mg for subjects 16-18, and </a:t>
            </a:r>
            <a:r>
              <a:rPr lang="en-US" b="1" strike="sngStrike" dirty="0"/>
              <a:t>10</a:t>
            </a:r>
            <a:r>
              <a:rPr lang="en-US" strike="sngStrike" dirty="0"/>
              <a:t> mg for subjects 13-15.</a:t>
            </a:r>
            <a:r>
              <a:rPr lang="en-US" dirty="0"/>
              <a:t> The </a:t>
            </a:r>
            <a:r>
              <a:rPr lang="en-US" b="1" dirty="0"/>
              <a:t>green symbols represent </a:t>
            </a:r>
            <a:r>
              <a:rPr lang="en-US" dirty="0"/>
              <a:t>50% reduction from baseline (</a:t>
            </a:r>
            <a:r>
              <a:rPr lang="en-US" dirty="0" err="1"/>
              <a:t>hr</a:t>
            </a:r>
            <a:r>
              <a:rPr lang="en-US" dirty="0"/>
              <a:t> 0), </a:t>
            </a:r>
            <a:r>
              <a:rPr lang="en-US" b="1" dirty="0"/>
              <a:t>blue symbols represent </a:t>
            </a:r>
            <a:r>
              <a:rPr lang="en-US" dirty="0"/>
              <a:t>50% from baseline but </a:t>
            </a:r>
            <a:r>
              <a:rPr lang="en-US" b="1" dirty="0"/>
              <a:t>contaminated</a:t>
            </a:r>
            <a:r>
              <a:rPr lang="en-US" dirty="0"/>
              <a:t> by a supplemental analgesic, which is represented by </a:t>
            </a:r>
            <a:r>
              <a:rPr lang="en-US" b="1" dirty="0"/>
              <a:t>red vertical lines</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 In mice with OIH, CaMKII activity was correlated with mechanical allodynia and thermal hyperalgesia. </a:t>
            </a:r>
            <a:r>
              <a:rPr lang="en-US" dirty="0"/>
              <a:t>This drug may have both beneficial and harmful effects and requires further study because the CaMKII</a:t>
            </a:r>
            <a:r>
              <a:rPr lang="el-GR" dirty="0"/>
              <a:t>α</a:t>
            </a:r>
            <a:r>
              <a:rPr lang="en-US" dirty="0"/>
              <a:t> </a:t>
            </a:r>
            <a:r>
              <a:rPr lang="en-US" u="sng" dirty="0"/>
              <a:t>knockout</a:t>
            </a:r>
            <a:r>
              <a:rPr lang="en-US" dirty="0"/>
              <a:t> mice did not survive the treatment. Studies examining long-term adverse and analgesic effects are ongoing.</a:t>
            </a:r>
          </a:p>
          <a:p>
            <a:endParaRPr lang="en-US" dirty="0"/>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There was one participant who had 38 acute care utilization events in one year and actually spent 180 days in the hospital. This participant got the </a:t>
            </a:r>
            <a:r>
              <a:rPr lang="en-US" sz="1200" b="1"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best</a:t>
            </a: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benefit from the trifluoperazine dose (?mg).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2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This is therapy based upon a molecular evidence and was carried back and forth between the lab and the and the bedside</a:t>
            </a:r>
            <a:r>
              <a:rPr lang="en-US" sz="1200" dirty="0">
                <a:effectLst/>
                <a:latin typeface="Calibri" panose="020F0502020204030204" pitchFamily="34" charset="0"/>
                <a:ea typeface="Calibri" panose="020F0502020204030204" pitchFamily="34" charset="0"/>
                <a:cs typeface="Times New Roman" panose="02020603050405020304" pitchFamily="18" charset="0"/>
              </a:rPr>
              <a:t>. Trifluoperazine is expected be most effective in chronic, but NOT ACUTE, types of SCD pain.</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38</a:t>
            </a:fld>
            <a:endParaRPr lang="en-US"/>
          </a:p>
        </p:txBody>
      </p:sp>
    </p:spTree>
    <p:extLst>
      <p:ext uri="{BB962C8B-B14F-4D97-AF65-F5344CB8AC3E}">
        <p14:creationId xmlns:p14="http://schemas.microsoft.com/office/powerpoint/2010/main" val="37297562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8614">
              <a:defRPr/>
            </a:pPr>
            <a:r>
              <a:rPr lang="en-US" dirty="0"/>
              <a:t>Studies of quantitative sensory testing (QST) in sickle cell disease (SCD) showed that adequate reference values for patients’ commonly reported pain sites are unavailable from healthy pain free African Americans, which limits interpretation of results.</a:t>
            </a:r>
          </a:p>
          <a:p>
            <a:pPr defTabSz="888614">
              <a:defRPr/>
            </a:pPr>
            <a:endParaRPr lang="en-US" dirty="0"/>
          </a:p>
          <a:p>
            <a:pPr defTabSz="882749">
              <a:defRPr/>
            </a:pPr>
            <a:r>
              <a:rPr lang="en-US" b="1" dirty="0"/>
              <a:t>Aim: </a:t>
            </a:r>
            <a:r>
              <a:rPr lang="en-US" dirty="0"/>
              <a:t>The study purpose was to characterize QST values in healthy, pain-free African American adults and older adults whose prior pain experiences and psychological status were also measured.  </a:t>
            </a:r>
          </a:p>
          <a:p>
            <a:pPr defTabSz="882749">
              <a:defRPr/>
            </a:pPr>
            <a:r>
              <a:rPr lang="en-US" dirty="0"/>
              <a:t>We examined the QST values for differences by sex, age group (younger and older adults), and body test site.</a:t>
            </a:r>
          </a:p>
        </p:txBody>
      </p:sp>
      <p:sp>
        <p:nvSpPr>
          <p:cNvPr id="4" name="Slide Number Placeholder 3"/>
          <p:cNvSpPr>
            <a:spLocks noGrp="1"/>
          </p:cNvSpPr>
          <p:nvPr>
            <p:ph type="sldNum" sz="quarter" idx="5"/>
          </p:nvPr>
        </p:nvSpPr>
        <p:spPr/>
        <p:txBody>
          <a:bodyPr/>
          <a:lstStyle/>
          <a:p>
            <a:fld id="{CFD3D138-0CE8-2247-B31C-B3ED3F0041E2}" type="slidenum">
              <a:rPr lang="en-US" smtClean="0"/>
              <a:t>39</a:t>
            </a:fld>
            <a:endParaRPr lang="en-US"/>
          </a:p>
        </p:txBody>
      </p:sp>
    </p:spTree>
    <p:extLst>
      <p:ext uri="{BB962C8B-B14F-4D97-AF65-F5344CB8AC3E}">
        <p14:creationId xmlns:p14="http://schemas.microsoft.com/office/powerpoint/2010/main" val="1111795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8365">
              <a:defRPr/>
            </a:pPr>
            <a:r>
              <a:rPr lang="en-US" sz="1200" b="1" dirty="0"/>
              <a:t>The</a:t>
            </a:r>
            <a:r>
              <a:rPr lang="en-US" sz="1200" b="1" baseline="0" dirty="0"/>
              <a:t> temperature of adaptation for this study was 32 °C. Participants reported warm (pink bar) and cool (blue bar) detection at levels similar to those published in other populations.  Average heat pain threshold (orange bar) was 37.8°C, And average cold pain threshold (green bar) was 26.3°C. And that pain was rated on average 2/10, </a:t>
            </a:r>
            <a:r>
              <a:rPr lang="en-US" sz="1200" b="1" i="0" u="sng" baseline="0" dirty="0"/>
              <a:t>in contrast to other studies where the values were 43-45 degrees for heat pain and 10 degrees for cold pain that was rated on average 6/10.</a:t>
            </a:r>
            <a:r>
              <a:rPr lang="en-US" sz="1200" baseline="0" dirty="0"/>
              <a:t>  The average mechanical pain threshold was 16.7 </a:t>
            </a:r>
            <a:r>
              <a:rPr lang="en-US" sz="1200" baseline="0" dirty="0" err="1"/>
              <a:t>gF</a:t>
            </a:r>
            <a:r>
              <a:rPr lang="en-US" sz="1200" baseline="0" dirty="0"/>
              <a:t>.</a:t>
            </a:r>
          </a:p>
          <a:p>
            <a:pPr defTabSz="908365">
              <a:defRPr/>
            </a:pPr>
            <a:endParaRPr lang="en-US" sz="1200" baseline="0" dirty="0"/>
          </a:p>
          <a:p>
            <a:pPr defTabSz="908365">
              <a:defRPr/>
            </a:pPr>
            <a:r>
              <a:rPr lang="en-US" sz="1200" baseline="0" dirty="0"/>
              <a:t>There were no significant differences in pain thresholds by sex or by age.</a:t>
            </a:r>
          </a:p>
          <a:p>
            <a:pPr defTabSz="908365">
              <a:defRPr/>
            </a:pPr>
            <a:endParaRPr lang="en-US" sz="1200" baseline="0" dirty="0"/>
          </a:p>
          <a:p>
            <a:pPr marL="0" marR="0" lvl="0" indent="0" algn="l" defTabSz="908365" rtl="0" eaLnBrk="1" fontAlgn="auto" latinLnBrk="0" hangingPunct="1">
              <a:lnSpc>
                <a:spcPct val="100000"/>
              </a:lnSpc>
              <a:spcBef>
                <a:spcPts val="0"/>
              </a:spcBef>
              <a:spcAft>
                <a:spcPts val="0"/>
              </a:spcAft>
              <a:buClrTx/>
              <a:buSzTx/>
              <a:buFontTx/>
              <a:buNone/>
              <a:tabLst/>
              <a:defRPr/>
            </a:pPr>
            <a:r>
              <a:rPr lang="en-US" b="1" dirty="0"/>
              <a:t>Overall, this large </a:t>
            </a:r>
            <a:r>
              <a:rPr lang="en-US" b="0" dirty="0"/>
              <a:t>sample of healthy African American adults had average thermal pain thresholds within 6 °C of the temperature of adaptation that were not significantly different by age or sex, but lower than</a:t>
            </a:r>
            <a:r>
              <a:rPr lang="en-US" b="0" baseline="0" dirty="0"/>
              <a:t> those in other published reports</a:t>
            </a:r>
            <a:r>
              <a:rPr lang="en-US" b="0" dirty="0"/>
              <a:t>. Differences in responses to thermal and mechanical stimuli for upper versus lower body sites were consistent with previous research. We believe, these results can be used as controls for African Americans with SCD and tested with the same protocol. Additional research is needed to resolve differences in QST values observed with different protocols and to establish normative QST values for healthy, pain-free African Americans with consideration of geographic region within the US and genetic admixtures of the participants.</a:t>
            </a:r>
          </a:p>
          <a:p>
            <a:pPr defTabSz="908365">
              <a:defRPr/>
            </a:pPr>
            <a:endParaRPr lang="en-US" sz="1200" baseline="0" dirty="0"/>
          </a:p>
          <a:p>
            <a:pPr defTabSz="908365">
              <a:defRPr/>
            </a:pPr>
            <a:r>
              <a:rPr lang="en-US" sz="1200" baseline="0" dirty="0"/>
              <a:t>Some of the results may be attributed to the instructions provided to the patient, “Call your pain a number”.</a:t>
            </a:r>
          </a:p>
          <a:p>
            <a:pPr defTabSz="908365">
              <a:defRPr/>
            </a:pPr>
            <a:endParaRPr lang="en-US" sz="1200" baseline="0" dirty="0"/>
          </a:p>
          <a:p>
            <a:pPr marL="0" marR="0" lvl="0" indent="0" algn="l" defTabSz="908365" rtl="0" eaLnBrk="1" fontAlgn="auto" latinLnBrk="0" hangingPunct="1">
              <a:lnSpc>
                <a:spcPct val="100000"/>
              </a:lnSpc>
              <a:spcBef>
                <a:spcPts val="0"/>
              </a:spcBef>
              <a:spcAft>
                <a:spcPts val="0"/>
              </a:spcAft>
              <a:buClrTx/>
              <a:buSzTx/>
              <a:buFontTx/>
              <a:buNone/>
              <a:tabLst/>
              <a:defRPr/>
            </a:pPr>
            <a:r>
              <a:rPr lang="en-US" b="1" dirty="0"/>
              <a:t>In another published study</a:t>
            </a:r>
            <a:r>
              <a:rPr lang="en-US" b="0" dirty="0"/>
              <a:t>, the QST</a:t>
            </a:r>
            <a:r>
              <a:rPr lang="en-US" b="0" baseline="0" dirty="0"/>
              <a:t> values </a:t>
            </a:r>
            <a:r>
              <a:rPr lang="en-US" b="0" dirty="0"/>
              <a:t>were used to compare thermal thresholds in patients with sickle cell disease. Patients with SCD had even lower thresholds to mechanical stimuli and reported higher pain intensity scores to all thermal and mechanical stimuli at non-painful body sites;  twice as many patients showed sensitization at the anterior forearm, and 18% exhibited some element of central sensitization</a:t>
            </a:r>
            <a:r>
              <a:rPr lang="en-US" b="1" dirty="0"/>
              <a:t>. </a:t>
            </a:r>
            <a:r>
              <a:rPr lang="en-US" b="0" dirty="0"/>
              <a:t>This means they showed persistent allodynia (stimulus</a:t>
            </a:r>
            <a:r>
              <a:rPr lang="en-US" b="0" baseline="0" dirty="0"/>
              <a:t> not damaging to tissue is painful)</a:t>
            </a:r>
            <a:r>
              <a:rPr lang="en-US" b="0" dirty="0"/>
              <a:t> and hyperalgesia (tissue damaging stimulus</a:t>
            </a:r>
            <a:r>
              <a:rPr lang="en-US" b="0" baseline="0" dirty="0"/>
              <a:t> is more painful than usual)</a:t>
            </a:r>
            <a:r>
              <a:rPr lang="en-US" b="0" dirty="0"/>
              <a:t>, which may indicate neuropathic pain and could contribute to a paradigm shift in the treatment of SCD pain. </a:t>
            </a:r>
          </a:p>
          <a:p>
            <a:pPr defTabSz="908365">
              <a:defRPr/>
            </a:pPr>
            <a:r>
              <a:rPr lang="en-US" sz="1200" baseline="0" dirty="0"/>
              <a:t>  </a:t>
            </a:r>
            <a:endParaRPr lang="en-US" sz="800" dirty="0"/>
          </a:p>
        </p:txBody>
      </p:sp>
      <p:sp>
        <p:nvSpPr>
          <p:cNvPr id="4" name="Slide Number Placeholder 3"/>
          <p:cNvSpPr>
            <a:spLocks noGrp="1"/>
          </p:cNvSpPr>
          <p:nvPr>
            <p:ph type="sldNum" sz="quarter" idx="5"/>
          </p:nvPr>
        </p:nvSpPr>
        <p:spPr/>
        <p:txBody>
          <a:bodyPr/>
          <a:lstStyle/>
          <a:p>
            <a:fld id="{CFD3D138-0CE8-2247-B31C-B3ED3F0041E2}" type="slidenum">
              <a:rPr lang="en-US" smtClean="0"/>
              <a:t>40</a:t>
            </a:fld>
            <a:endParaRPr lang="en-US"/>
          </a:p>
        </p:txBody>
      </p:sp>
    </p:spTree>
    <p:extLst>
      <p:ext uri="{BB962C8B-B14F-4D97-AF65-F5344CB8AC3E}">
        <p14:creationId xmlns:p14="http://schemas.microsoft.com/office/powerpoint/2010/main" val="20487678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Genetic variability is suspected to have a role in the perception of pain.  For example, some of these variations affect metabolism of medications which may result from alterations in pathways. Because of this potential variability, approaches to gain a better understanding of pain may be found by exploring genetic markers, such as single nucleotide polymorphisms (SNPs). A SNP is a single base pair substitution that may result in changes in the downstream sequence,  protein expression, or phenotypic changes in appearance, disease risk, and response to drugs or the environment. For example, a larger number of patients with SCD have a cytochrome P450 2D6 polymorphism that decreases the conversion of codeine to morphine resulting in decreased analgesia.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41</a:t>
            </a:fld>
            <a:endParaRPr lang="en-US"/>
          </a:p>
        </p:txBody>
      </p:sp>
    </p:spTree>
    <p:extLst>
      <p:ext uri="{BB962C8B-B14F-4D97-AF65-F5344CB8AC3E}">
        <p14:creationId xmlns:p14="http://schemas.microsoft.com/office/powerpoint/2010/main" val="209509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Our group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prioritized and examined the genotype and allele frequencies of 115 SNPs from 49 candidate pain genes in 199 adult African– Americans and pediatric patients of African origin with SCD. Analyses were performed and compared with available data from public databases.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Results: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Genotype and allele frequencies of a number of SNPs were found to be different between our cohort and those from the databases and between adult and pediatric subjects.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Discussion: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found that genotype and/or allele frequencies for a number of SNPs were statistically different between our SCD cohort and literature data for African–Americans and also between our UI sample primarily African American  and NU sample primarily of West African (Nigerian) origin.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42</a:t>
            </a:fld>
            <a:endParaRPr lang="en-US"/>
          </a:p>
        </p:txBody>
      </p:sp>
    </p:spTree>
    <p:extLst>
      <p:ext uri="{BB962C8B-B14F-4D97-AF65-F5344CB8AC3E}">
        <p14:creationId xmlns:p14="http://schemas.microsoft.com/office/powerpoint/2010/main" val="23438425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We reported on patients with SCD who participated in a study of the associations between genetics and pain phenotypes. We choose the rs10877969 AVPR1A (</a:t>
            </a:r>
            <a:r>
              <a:rPr lang="en-US" sz="1800" strike="sng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Arginine Vasopressin</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(Single nucleotide polymorphism – a.k.a. SNP) </a:t>
            </a:r>
            <a:r>
              <a:rPr lang="en-US" sz="1800" strike="sngStrike"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rs10877969</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because its relationship to and my interest in PAIN and its relationship to STRESS. We postulated that AVPR1A polymorphisms might help to explain some of the clinical observations in SCD pain, especially since in patients with SCD, clinical factors such as pain and stress have been associated with increased health care utilization, but it is not known if the presence of the AVPR1A SNP plays a role in this observation.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43</a:t>
            </a:fld>
            <a:endParaRPr lang="en-US"/>
          </a:p>
        </p:txBody>
      </p:sp>
    </p:spTree>
    <p:extLst>
      <p:ext uri="{BB962C8B-B14F-4D97-AF65-F5344CB8AC3E}">
        <p14:creationId xmlns:p14="http://schemas.microsoft.com/office/powerpoint/2010/main" val="2110715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Purpose: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 previous, exploratory analysis of a COMT gene single nucleotide polymorphism (SNP) and a DRD3 SNP by our group suggested possible contributions to pain-related acute care utilization in people with sickle cell disease (SCD). Our aim was to extend the analysis to gene spanning haplotypes of COMT SNPs and DRD3 SNPs, to investigate possible associations with pain intensity and pain-related acute care utilization in a SCD cohort.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Patients and methods: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Genotyping was conducted, and clinical data were collected, including self-reported pain intensity using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PAINReportIt</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(average of current pain and least and worst in past 24 hours, API) and medical-record extracted pain-related, acute care utilization data of 130 adults with SCD.</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Findings: </a:t>
            </a:r>
            <a:r>
              <a:rPr lang="en-US" sz="1800" dirty="0">
                <a:latin typeface="Segoe UI" panose="020B0502040204020203" pitchFamily="34" charset="0"/>
              </a:rPr>
              <a:t>We found COMT and DRD3 haplotypes associated with pain-related SCD features, suggesting that in future studies more emphasis be placed on cis effects of SNP alleles in evaluating genetic contributions to SCD pain and acute care utilization for pain.</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44</a:t>
            </a:fld>
            <a:endParaRPr lang="en-US"/>
          </a:p>
        </p:txBody>
      </p:sp>
    </p:spTree>
    <p:extLst>
      <p:ext uri="{BB962C8B-B14F-4D97-AF65-F5344CB8AC3E}">
        <p14:creationId xmlns:p14="http://schemas.microsoft.com/office/powerpoint/2010/main" val="2689147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9c81118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9c81118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With the exception of the stem cell transplant, which is curative, the treatment for sickle cell crisis had not changed in many years. Until recently, the treatment consisted of oxygen, intravenous fluids, hydroxyurea, antibiotics, and pain medications. </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Within the past 5 years </a:t>
            </a: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three</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different drugs have been approved by the FDA for the treatment of sickle cell disease, particularly to reduce VOC. Other emerging therapies are listed here:</a:t>
            </a:r>
          </a:p>
          <a:p>
            <a:pPr marL="0" marR="0">
              <a:lnSpc>
                <a:spcPct val="107000"/>
              </a:lnSpc>
              <a:spcBef>
                <a:spcPts val="0"/>
              </a:spcBef>
              <a:spcAft>
                <a:spcPts val="0"/>
              </a:spcAft>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Transfusion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Increases oxygen carrying capacity of blood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2286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Risks of alloimmunization, transfusion reactions, iron overload, viral infections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Hydroxyurea</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Resulted in an increase in hemoglobin F. The percentage of patients with at least one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vaso</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-occlusive episode, one episode of acute chest syndrome, one hospitalization due to SCD or one blood transfusion decreased after 12 months of hydroxyurea treatment.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L-Glutamine</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mechanism of action of the amino acid L-glutamine in treating SCD is not fully understood. L-glutamine, is presumed to work by reducing oxidative stress and endothelial adhesion of RBCs.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Voxeletor</a:t>
            </a:r>
            <a:r>
              <a:rPr lang="en-U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functions by binding hemoglobin and shifting the oxygen dissociation curve to inhibit deoxygenation and sickling. It has been shown to decreased hemolysis and improved anemia.</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Crizanlizumab</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a humanized monoclonal antibody directed against </a:t>
            </a:r>
            <a:r>
              <a:rPr lang="en-US" sz="1800" u="sng"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P-selectin</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that showed effectiveness in preventing VOC induced pain crises. </a:t>
            </a:r>
          </a:p>
          <a:p>
            <a:pPr marL="0" marR="0">
              <a:lnSpc>
                <a:spcPct val="107000"/>
              </a:lnSpc>
              <a:spcBef>
                <a:spcPts val="0"/>
              </a:spcBef>
              <a:spcAft>
                <a:spcPts val="800"/>
              </a:spcAft>
            </a:pPr>
            <a:endPar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Arginine</a:t>
            </a:r>
            <a:r>
              <a:rPr lang="en-US" sz="1800" dirty="0">
                <a:effectLst/>
                <a:latin typeface="Calibri" panose="020F0502020204030204" pitchFamily="34" charset="0"/>
                <a:ea typeface="Calibri" panose="020F0502020204030204" pitchFamily="34" charset="0"/>
                <a:cs typeface="Times New Roman" panose="02020603050405020304" pitchFamily="18" charset="0"/>
              </a:rPr>
              <a:t> supplementation was shown to enhance nitric oxide bioavailability and decrease hemolysis and oxidative stress in sickle mice. In a placebo controlled randomized controlled trial (RCT) performed in Nigeria showed a significant reduction in time to VOC resolution, length of hospital stay, and total analgesic requirements. As a result, arginine may be a relatively inexpensive treatment for treating pain crises in SCD. (Gupta 2021)</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Cannabinoids</a:t>
            </a:r>
            <a:r>
              <a:rPr lang="en-US" sz="1800" dirty="0">
                <a:effectLst/>
                <a:latin typeface="Calibri" panose="020F0502020204030204" pitchFamily="34" charset="0"/>
                <a:ea typeface="Calibri" panose="020F0502020204030204" pitchFamily="34" charset="0"/>
                <a:cs typeface="Times New Roman" panose="02020603050405020304" pitchFamily="18" charset="0"/>
              </a:rPr>
              <a:t> are known to have both analgesic and anti-inflammatory effects, and may ameliorate mast cell activation, leukocyte trafficking and adhesion, neurogenic inflammation, oxidative stress, endothelial activation, and hyperalgesia via cannabinoid receptors 1 (CB1R) and 2 (CB2R). (Gupta 2021). Cannabinoids show promise as a potential therapeutic for SCD, but more clinical studies are needed regarding their efficacy. While they show promise as pain management therapeutics, their use remain controversial.</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Sleep</a:t>
            </a:r>
            <a:r>
              <a:rPr lang="en-US" sz="1800" b="0" dirty="0">
                <a:effectLst/>
                <a:latin typeface="Calibri" panose="020F0502020204030204" pitchFamily="34" charset="0"/>
                <a:ea typeface="Calibri" panose="020F0502020204030204" pitchFamily="34" charset="0"/>
                <a:cs typeface="Times New Roman" panose="02020603050405020304" pitchFamily="18" charset="0"/>
              </a:rPr>
              <a:t> The prevalence of sleep disturbance in adults with SCD has been reported to be near 70%. In a previous study of patients with SCD, it was found that subjective parameters of sleep including duration, fragmentation, and efficiency could be used to predict clinical pain (Gupta, 2021). Recent studies have shown a link between sleep, vasoconstriction, and pain. Given this therapeutic approaches aimed at optimizing sleep may be helpful in treating pain.</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SCD</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is an autosomal recessive </a:t>
            </a:r>
            <a:r>
              <a:rPr lang="en-US" sz="1200" b="1" dirty="0">
                <a:effectLst/>
                <a:latin typeface="Calibri" panose="020F0502020204030204" pitchFamily="34" charset="0"/>
                <a:ea typeface="Calibri" panose="020F0502020204030204" pitchFamily="34" charset="0"/>
                <a:cs typeface="Times New Roman" panose="02020603050405020304" pitchFamily="18" charset="0"/>
              </a:rPr>
              <a:t> group of inherited blood-related disorders </a:t>
            </a:r>
            <a:r>
              <a:rPr lang="en-US" sz="1200" dirty="0">
                <a:effectLst/>
                <a:latin typeface="Calibri" panose="020F0502020204030204" pitchFamily="34" charset="0"/>
                <a:ea typeface="Calibri" panose="020F0502020204030204" pitchFamily="34" charset="0"/>
                <a:cs typeface="Times New Roman" panose="02020603050405020304" pitchFamily="18" charset="0"/>
              </a:rPr>
              <a:t>involving hemoglobin, </a:t>
            </a:r>
            <a:r>
              <a:rPr lang="en-US" sz="1200" dirty="0">
                <a:solidFill>
                  <a:srgbClr val="222222"/>
                </a:solidFill>
                <a:effectLst/>
                <a:latin typeface="Open Sans" panose="020B0606030504020204" pitchFamily="34" charset="0"/>
                <a:ea typeface="Times New Roman" panose="02020603050405020304" pitchFamily="18" charset="0"/>
              </a:rPr>
              <a:t>caused by a missense point mutation in the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6</a:t>
            </a:r>
            <a:r>
              <a:rPr lang="en-US" sz="1200" baseline="300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codon on chromosome 11 of the</a:t>
            </a:r>
            <a:r>
              <a:rPr lang="en-US" sz="1200" dirty="0">
                <a:solidFill>
                  <a:srgbClr val="222222"/>
                </a:solidFill>
                <a:effectLst/>
                <a:latin typeface="Open Sans" panose="020B0606030504020204" pitchFamily="34" charset="0"/>
                <a:ea typeface="Times New Roman" panose="02020603050405020304" pitchFamily="18" charset="0"/>
              </a:rPr>
              <a:t> B-Globin chain of hemoglobin, where the DNA nucleotide adenine “A” replaces “T” thymine, thus causing an amino acid change from glutamine to valine, resulting in crystallization of hemoglobin molecules when oxygen levels in the blood are low, </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resulting in sickle hemoglobin (</a:t>
            </a:r>
            <a:r>
              <a:rPr lang="en-US" sz="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HbS</a:t>
            </a:r>
            <a:r>
              <a:rPr lang="en-US" sz="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endParaRPr lang="en-US" sz="1200" dirty="0">
              <a:solidFill>
                <a:srgbClr val="222222"/>
              </a:solidFill>
              <a:effectLst/>
              <a:latin typeface="Open Sans" panose="020B060603050402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r>
              <a:rPr lang="en-US" sz="1200" b="0" i="0" strike="sngStrike" kern="1200" dirty="0">
                <a:solidFill>
                  <a:schemeClr val="tx1"/>
                </a:solidFill>
                <a:effectLst/>
                <a:latin typeface="+mn-lt"/>
                <a:ea typeface="+mn-ea"/>
                <a:cs typeface="+mn-cs"/>
              </a:rPr>
              <a:t>In many sub-</a:t>
            </a:r>
            <a:r>
              <a:rPr lang="en-US" sz="1200" b="0" i="0" strike="sngStrike" kern="1200" dirty="0" err="1">
                <a:solidFill>
                  <a:schemeClr val="tx1"/>
                </a:solidFill>
                <a:effectLst/>
                <a:latin typeface="+mn-lt"/>
                <a:ea typeface="+mn-ea"/>
                <a:cs typeface="+mn-cs"/>
              </a:rPr>
              <a:t>Saharian</a:t>
            </a:r>
            <a:r>
              <a:rPr lang="en-US" sz="1200" b="0" i="0" strike="sngStrike" kern="1200" dirty="0">
                <a:solidFill>
                  <a:schemeClr val="tx1"/>
                </a:solidFill>
                <a:effectLst/>
                <a:latin typeface="+mn-lt"/>
                <a:ea typeface="+mn-ea"/>
                <a:cs typeface="+mn-cs"/>
              </a:rPr>
              <a:t> African countries, pain and sickle cell disease (SCD) are so intimately intertwined, that there are tribal words used to describe the pain for the disease that are onomatopoeic and have been spoken hundreds of years before Herrick described SCD in the Western literature.</a:t>
            </a: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6</a:t>
            </a:fld>
            <a:endParaRPr lang="en-US"/>
          </a:p>
        </p:txBody>
      </p:sp>
    </p:spTree>
    <p:extLst>
      <p:ext uri="{BB962C8B-B14F-4D97-AF65-F5344CB8AC3E}">
        <p14:creationId xmlns:p14="http://schemas.microsoft.com/office/powerpoint/2010/main" val="37400282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9c81118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9c81118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a:buClr>
                <a:srgbClr val="FF6600"/>
              </a:buClr>
              <a:buSzPct val="140000"/>
            </a:pPr>
            <a:r>
              <a:rPr lang="en-US" sz="1400" b="1" dirty="0">
                <a:solidFill>
                  <a:srgbClr val="002060"/>
                </a:solidFill>
                <a:latin typeface="Arial"/>
                <a:cs typeface="Arial"/>
              </a:rPr>
              <a:t>Environment</a:t>
            </a:r>
            <a:r>
              <a:rPr lang="en-US" sz="1200" dirty="0">
                <a:solidFill>
                  <a:srgbClr val="002060"/>
                </a:solidFill>
                <a:latin typeface="Arial"/>
                <a:cs typeface="Arial"/>
              </a:rPr>
              <a:t>: D</a:t>
            </a:r>
            <a:r>
              <a:rPr lang="en-US" sz="1200" dirty="0">
                <a:latin typeface="Arial"/>
                <a:cs typeface="Arial"/>
              </a:rPr>
              <a:t>iet and pleasure, emotional well-being may be helpful in ameliorating pain, reducing opioid requirement and improving survival in SCD. Early and pre-natal dietary interventions can improve SCD pathobiology and survival (</a:t>
            </a:r>
            <a:r>
              <a:rPr lang="en-US" sz="1200" i="1" dirty="0" err="1">
                <a:latin typeface="Arial"/>
                <a:cs typeface="Arial"/>
              </a:rPr>
              <a:t>Jahagirdar</a:t>
            </a:r>
            <a:r>
              <a:rPr lang="en-US" sz="1200" i="1" dirty="0">
                <a:latin typeface="Arial"/>
                <a:cs typeface="Arial"/>
              </a:rPr>
              <a:t> et al., </a:t>
            </a:r>
            <a:r>
              <a:rPr lang="en-US" sz="1200" i="1" dirty="0" err="1">
                <a:latin typeface="Arial"/>
                <a:cs typeface="Arial"/>
              </a:rPr>
              <a:t>Haematologica</a:t>
            </a:r>
            <a:r>
              <a:rPr lang="en-US" sz="1200" i="1" dirty="0">
                <a:latin typeface="Arial"/>
                <a:cs typeface="Arial"/>
              </a:rPr>
              <a:t> 2019</a:t>
            </a:r>
            <a:r>
              <a:rPr lang="en-US" sz="1200" dirty="0">
                <a:latin typeface="Arial"/>
                <a:cs typeface="Arial"/>
              </a:rPr>
              <a:t>)</a:t>
            </a:r>
          </a:p>
          <a:p>
            <a:pPr algn="just">
              <a:buClr>
                <a:srgbClr val="FF6600"/>
              </a:buClr>
              <a:buSzPct val="140000"/>
            </a:pPr>
            <a:endParaRPr lang="en-US" sz="1400" dirty="0">
              <a:solidFill>
                <a:schemeClr val="accent1">
                  <a:lumMod val="50000"/>
                </a:schemeClr>
              </a:solidFill>
              <a:latin typeface="Arial"/>
              <a:cs typeface="Arial"/>
            </a:endParaRPr>
          </a:p>
          <a:p>
            <a:pPr algn="just">
              <a:buClr>
                <a:srgbClr val="FF6600"/>
              </a:buClr>
              <a:buSzPct val="140000"/>
            </a:pPr>
            <a:r>
              <a:rPr lang="en-US" sz="1400" b="1" dirty="0">
                <a:solidFill>
                  <a:schemeClr val="accent1">
                    <a:lumMod val="50000"/>
                  </a:schemeClr>
                </a:solidFill>
                <a:latin typeface="Arial"/>
                <a:cs typeface="Arial"/>
              </a:rPr>
              <a:t>Food supplements</a:t>
            </a:r>
            <a:r>
              <a:rPr lang="en-US" sz="1200" dirty="0">
                <a:latin typeface="Arial"/>
                <a:cs typeface="Arial"/>
              </a:rPr>
              <a:t>: PEA, curcumin (</a:t>
            </a:r>
            <a:r>
              <a:rPr lang="en-US" sz="1200" i="1" dirty="0">
                <a:latin typeface="Arial"/>
                <a:cs typeface="Arial"/>
              </a:rPr>
              <a:t>Valverde et al., </a:t>
            </a:r>
            <a:r>
              <a:rPr lang="en-US" sz="1200" i="1" dirty="0" err="1">
                <a:latin typeface="Arial"/>
                <a:cs typeface="Arial"/>
              </a:rPr>
              <a:t>Haematologica</a:t>
            </a:r>
            <a:r>
              <a:rPr lang="en-US" sz="1200" i="1" dirty="0">
                <a:latin typeface="Arial"/>
                <a:cs typeface="Arial"/>
              </a:rPr>
              <a:t> 2016</a:t>
            </a:r>
            <a:r>
              <a:rPr lang="en-US" sz="1200" dirty="0">
                <a:latin typeface="Arial"/>
                <a:cs typeface="Arial"/>
              </a:rPr>
              <a:t>), CoQ10 can have disease modifying and/or anti-nociceptive effect.</a:t>
            </a:r>
          </a:p>
          <a:p>
            <a:pPr algn="just">
              <a:buClr>
                <a:srgbClr val="FF6600"/>
              </a:buClr>
              <a:buSzPct val="140000"/>
            </a:pPr>
            <a:endParaRPr lang="en-US" sz="1200" dirty="0">
              <a:latin typeface="Arial"/>
              <a:cs typeface="Arial"/>
            </a:endParaRPr>
          </a:p>
          <a:p>
            <a:pPr algn="just">
              <a:buClr>
                <a:srgbClr val="FF6600"/>
              </a:buClr>
              <a:buSzPct val="140000"/>
            </a:pPr>
            <a:r>
              <a:rPr lang="en-US" sz="1200" b="1" dirty="0">
                <a:solidFill>
                  <a:srgbClr val="00508D"/>
                </a:solidFill>
                <a:latin typeface="Arial"/>
                <a:cs typeface="Arial"/>
              </a:rPr>
              <a:t>OMICS</a:t>
            </a:r>
            <a:r>
              <a:rPr lang="en-US" sz="1200" b="1" dirty="0">
                <a:latin typeface="Arial"/>
                <a:cs typeface="Arial"/>
              </a:rPr>
              <a:t>: </a:t>
            </a:r>
            <a:r>
              <a:rPr lang="en-US" sz="1200" dirty="0">
                <a:latin typeface="Arial"/>
                <a:cs typeface="Arial"/>
              </a:rPr>
              <a:t>To determine and validate gene/protein/metabolon signatures specific to individual comorbidities in persons with SCD and correlation with environmental and dietary factors.</a:t>
            </a:r>
          </a:p>
          <a:p>
            <a:pPr algn="just">
              <a:buClr>
                <a:srgbClr val="FF6600"/>
              </a:buClr>
              <a:buSzPct val="140000"/>
            </a:pPr>
            <a:endParaRPr lang="en-US" sz="1200" dirty="0">
              <a:latin typeface="Arial"/>
              <a:cs typeface="Arial"/>
            </a:endParaRPr>
          </a:p>
          <a:p>
            <a:pPr algn="just">
              <a:buClr>
                <a:srgbClr val="FF6600"/>
              </a:buClr>
              <a:buSzPct val="140000"/>
            </a:pPr>
            <a:r>
              <a:rPr lang="en-US" sz="1200" b="1" dirty="0">
                <a:solidFill>
                  <a:srgbClr val="00508D"/>
                </a:solidFill>
                <a:latin typeface="Arial"/>
                <a:cs typeface="Arial"/>
              </a:rPr>
              <a:t>Translation</a:t>
            </a:r>
            <a:r>
              <a:rPr lang="en-US" sz="1200" dirty="0">
                <a:latin typeface="Arial"/>
                <a:cs typeface="Arial"/>
              </a:rPr>
              <a:t>: Bench to bedside for biomarkers of pain and prevention/treatment of pain (transcranial focused ultrasound, targeting of proteases, cannabinoids including CBD, and integrative approaches – CBT, acupuncture, hypnosis, </a:t>
            </a:r>
            <a:r>
              <a:rPr lang="en-US" sz="1200" dirty="0" err="1">
                <a:latin typeface="Arial"/>
                <a:cs typeface="Arial"/>
              </a:rPr>
              <a:t>etc</a:t>
            </a:r>
            <a:r>
              <a:rPr lang="en-US" sz="1200" dirty="0">
                <a:latin typeface="Arial"/>
                <a:cs typeface="Arial"/>
              </a:rPr>
              <a:t>).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9797378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QST – may have been underestimating the sensitivity un the African American population. Norms from the literature were in adequate. </a:t>
            </a:r>
          </a:p>
          <a:p>
            <a:endParaRPr lang="en-US" dirty="0"/>
          </a:p>
          <a:p>
            <a:r>
              <a:rPr lang="en-US" dirty="0"/>
              <a:t>Listen to the patients and allow them to feed the paradigm.  </a:t>
            </a:r>
          </a:p>
          <a:p>
            <a:endParaRPr lang="en-US" dirty="0"/>
          </a:p>
          <a:p>
            <a:r>
              <a:rPr lang="en-US" dirty="0"/>
              <a:t>In ASH’s recently published consensus recommendations on clinical trial endpoints, the identification of novel biomarkers for pain in SCD was identified as a high research priority. Including leukocytes and their inflammatory markers.</a:t>
            </a:r>
          </a:p>
        </p:txBody>
      </p:sp>
      <p:sp>
        <p:nvSpPr>
          <p:cNvPr id="4" name="Slide Number Placeholder 3"/>
          <p:cNvSpPr>
            <a:spLocks noGrp="1"/>
          </p:cNvSpPr>
          <p:nvPr>
            <p:ph type="sldNum" sz="quarter" idx="5"/>
          </p:nvPr>
        </p:nvSpPr>
        <p:spPr/>
        <p:txBody>
          <a:bodyPr/>
          <a:lstStyle/>
          <a:p>
            <a:fld id="{CFD3D138-0CE8-2247-B31C-B3ED3F0041E2}" type="slidenum">
              <a:rPr lang="en-US" smtClean="0"/>
              <a:t>49</a:t>
            </a:fld>
            <a:endParaRPr lang="en-US"/>
          </a:p>
        </p:txBody>
      </p:sp>
    </p:spTree>
    <p:extLst>
      <p:ext uri="{BB962C8B-B14F-4D97-AF65-F5344CB8AC3E}">
        <p14:creationId xmlns:p14="http://schemas.microsoft.com/office/powerpoint/2010/main" val="6934268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you have an understanding of the pathophysiology and treatment strategies in sickle cell disease, this slide is a representation of how it all comes together in HUMAN and in Mouse models</a:t>
            </a:r>
          </a:p>
          <a:p>
            <a:endParaRPr lang="en-US" dirty="0"/>
          </a:p>
          <a:p>
            <a:r>
              <a:rPr lang="en-US" dirty="0"/>
              <a:t>This overview  includes recently approved therapies and those in development for treating pain in sickle cell disease.</a:t>
            </a:r>
          </a:p>
          <a:p>
            <a:endParaRPr lang="en-US" dirty="0"/>
          </a:p>
          <a:p>
            <a:r>
              <a:rPr lang="en-US" dirty="0"/>
              <a:t>Different treatment strategies are being employed including those which target sickle red blood cell pathology, sensory nerve transmission, and top-down mechanisms of pain. Treatments studied primarily in humans are outlined in blue, whereas those studied primarily in mice are outlined in yellow. For therapies in which both mice and human studies were performed, a green outline is used. AV, Audio-visual relaxation; CaMKII, Ca2+/calmodulin-dependent protein kinase II; CBT, cognitive behavioral therapy; CoQ10, Coenzyme Q10. NOPR, Nociception opioid receptor. </a:t>
            </a:r>
          </a:p>
        </p:txBody>
      </p:sp>
      <p:sp>
        <p:nvSpPr>
          <p:cNvPr id="4" name="Slide Number Placeholder 3"/>
          <p:cNvSpPr>
            <a:spLocks noGrp="1"/>
          </p:cNvSpPr>
          <p:nvPr>
            <p:ph type="sldNum" sz="quarter" idx="5"/>
          </p:nvPr>
        </p:nvSpPr>
        <p:spPr/>
        <p:txBody>
          <a:bodyPr/>
          <a:lstStyle/>
          <a:p>
            <a:fld id="{CFD3D138-0CE8-2247-B31C-B3ED3F0041E2}" type="slidenum">
              <a:rPr lang="en-US" smtClean="0"/>
              <a:t>51</a:t>
            </a:fld>
            <a:endParaRPr lang="en-US"/>
          </a:p>
        </p:txBody>
      </p:sp>
    </p:spTree>
    <p:extLst>
      <p:ext uri="{BB962C8B-B14F-4D97-AF65-F5344CB8AC3E}">
        <p14:creationId xmlns:p14="http://schemas.microsoft.com/office/powerpoint/2010/main" val="30121469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9877349A-8205-4680-B651-8453DB42A956}" type="slidenum">
              <a:rPr lang="en-US" altLang="en-US" smtClean="0"/>
              <a:pPr>
                <a:defRPr/>
              </a:pPr>
              <a:t>54</a:t>
            </a:fld>
            <a:endParaRPr lang="en-US" altLang="en-US"/>
          </a:p>
        </p:txBody>
      </p:sp>
    </p:spTree>
    <p:extLst>
      <p:ext uri="{BB962C8B-B14F-4D97-AF65-F5344CB8AC3E}">
        <p14:creationId xmlns:p14="http://schemas.microsoft.com/office/powerpoint/2010/main" val="266913524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Targets to teat pain </a:t>
            </a:r>
            <a:r>
              <a:rPr lang="en-US" dirty="0" err="1"/>
              <a:t>con’t</a:t>
            </a:r>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55</a:t>
            </a:fld>
            <a:endParaRPr lang="en-US"/>
          </a:p>
        </p:txBody>
      </p:sp>
    </p:spTree>
    <p:extLst>
      <p:ext uri="{BB962C8B-B14F-4D97-AF65-F5344CB8AC3E}">
        <p14:creationId xmlns:p14="http://schemas.microsoft.com/office/powerpoint/2010/main" val="860587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QST – may have been underestimating the sensitivity un the African American population. Norms from the literature were in adequate. </a:t>
            </a:r>
          </a:p>
          <a:p>
            <a:endParaRPr lang="en-US" dirty="0"/>
          </a:p>
          <a:p>
            <a:r>
              <a:rPr lang="en-US" dirty="0"/>
              <a:t>Listen to the patients and allow them to feed the paradigm.  </a:t>
            </a:r>
          </a:p>
          <a:p>
            <a:endParaRPr lang="en-US" dirty="0"/>
          </a:p>
          <a:p>
            <a:r>
              <a:rPr lang="en-US" dirty="0"/>
              <a:t>In ASH’s recently published consensus recommendations on clinical trial endpoints, the identification of novel biomarkers for pain in SCD was identified as a high research priority. Including leukocytes and their inflammatory markers.</a:t>
            </a:r>
          </a:p>
        </p:txBody>
      </p:sp>
      <p:sp>
        <p:nvSpPr>
          <p:cNvPr id="4" name="Slide Number Placeholder 3"/>
          <p:cNvSpPr>
            <a:spLocks noGrp="1"/>
          </p:cNvSpPr>
          <p:nvPr>
            <p:ph type="sldNum" sz="quarter" idx="5"/>
          </p:nvPr>
        </p:nvSpPr>
        <p:spPr/>
        <p:txBody>
          <a:bodyPr/>
          <a:lstStyle/>
          <a:p>
            <a:fld id="{CFD3D138-0CE8-2247-B31C-B3ED3F0041E2}" type="slidenum">
              <a:rPr lang="en-US" smtClean="0"/>
              <a:t>56</a:t>
            </a:fld>
            <a:endParaRPr lang="en-US"/>
          </a:p>
        </p:txBody>
      </p:sp>
    </p:spTree>
    <p:extLst>
      <p:ext uri="{BB962C8B-B14F-4D97-AF65-F5344CB8AC3E}">
        <p14:creationId xmlns:p14="http://schemas.microsoft.com/office/powerpoint/2010/main" val="3448797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past year we have lost many pioneers who devotedly represented the and defended those challenged with sickle cell disease.</a:t>
            </a:r>
          </a:p>
        </p:txBody>
      </p:sp>
      <p:sp>
        <p:nvSpPr>
          <p:cNvPr id="4" name="Slide Number Placeholder 3"/>
          <p:cNvSpPr>
            <a:spLocks noGrp="1"/>
          </p:cNvSpPr>
          <p:nvPr>
            <p:ph type="sldNum" sz="quarter" idx="5"/>
          </p:nvPr>
        </p:nvSpPr>
        <p:spPr/>
        <p:txBody>
          <a:bodyPr/>
          <a:lstStyle/>
          <a:p>
            <a:fld id="{CFD3D138-0CE8-2247-B31C-B3ED3F0041E2}" type="slidenum">
              <a:rPr lang="en-US" smtClean="0"/>
              <a:t>58</a:t>
            </a:fld>
            <a:endParaRPr lang="en-US"/>
          </a:p>
        </p:txBody>
      </p:sp>
    </p:spTree>
    <p:extLst>
      <p:ext uri="{BB962C8B-B14F-4D97-AF65-F5344CB8AC3E}">
        <p14:creationId xmlns:p14="http://schemas.microsoft.com/office/powerpoint/2010/main" val="277228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SCD is the first molecular disease. This was the first published paper on sickle cell disease and describes the first patient to be identified with sickle cell disease here in the US, which was in Chicago .</a:t>
            </a:r>
            <a:endParaRPr lang="en-US" strike="sngStrike"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trike="sngStrike" dirty="0"/>
          </a:p>
          <a:p>
            <a:pPr>
              <a:lnSpc>
                <a:spcPct val="90000"/>
              </a:lnSpc>
            </a:pPr>
            <a:r>
              <a:rPr lang="en-US" sz="1200" dirty="0"/>
              <a:t>1910 - James Herrick described </a:t>
            </a:r>
            <a:r>
              <a:rPr lang="en-US" sz="1200" b="1" dirty="0"/>
              <a:t>first patient </a:t>
            </a:r>
          </a:p>
          <a:p>
            <a:pPr>
              <a:lnSpc>
                <a:spcPct val="90000"/>
              </a:lnSpc>
            </a:pPr>
            <a:r>
              <a:rPr lang="en-US" sz="1200" dirty="0"/>
              <a:t>1920’s - Lemuel Diggs suggests that </a:t>
            </a:r>
            <a:r>
              <a:rPr lang="en-US" sz="1200" b="1" dirty="0"/>
              <a:t>pain</a:t>
            </a:r>
            <a:r>
              <a:rPr lang="en-US" sz="1200" dirty="0"/>
              <a:t> in is due to sickle cells clogging small blood vessels</a:t>
            </a:r>
          </a:p>
          <a:p>
            <a:pPr>
              <a:lnSpc>
                <a:spcPct val="90000"/>
              </a:lnSpc>
            </a:pPr>
            <a:r>
              <a:rPr lang="en-US" sz="1200" dirty="0"/>
              <a:t>1949 – Linus Pauling demonstrated that the disease originates from a </a:t>
            </a:r>
            <a:r>
              <a:rPr lang="en-US" sz="1200" b="1" dirty="0"/>
              <a:t>mutated Hb</a:t>
            </a:r>
          </a:p>
          <a:p>
            <a:pPr>
              <a:lnSpc>
                <a:spcPct val="90000"/>
              </a:lnSpc>
            </a:pPr>
            <a:r>
              <a:rPr lang="en-US" sz="1200" dirty="0"/>
              <a:t>1956- Vernon Ingram and J.A Hunt discovered that a </a:t>
            </a:r>
            <a:r>
              <a:rPr lang="en-US" sz="1200" b="1" dirty="0"/>
              <a:t>single amino acid substitution </a:t>
            </a:r>
            <a:r>
              <a:rPr lang="en-US" sz="1200" dirty="0"/>
              <a:t>is responsible for SCD</a:t>
            </a: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7</a:t>
            </a:fld>
            <a:endParaRPr lang="en-US"/>
          </a:p>
        </p:txBody>
      </p:sp>
    </p:spTree>
    <p:extLst>
      <p:ext uri="{BB962C8B-B14F-4D97-AF65-F5344CB8AC3E}">
        <p14:creationId xmlns:p14="http://schemas.microsoft.com/office/powerpoint/2010/main" val="2034290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A Vaso-occlusive crisis can occur anywhere blood flows,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making this disease</a:t>
            </a:r>
            <a:r>
              <a:rPr lang="en-US" sz="1800" dirty="0">
                <a:effectLst/>
                <a:latin typeface="Calibri" panose="020F0502020204030204" pitchFamily="34" charset="0"/>
                <a:ea typeface="Calibri" panose="020F0502020204030204" pitchFamily="34" charset="0"/>
                <a:cs typeface="Times New Roman" panose="02020603050405020304" pitchFamily="18" charset="0"/>
              </a:rPr>
              <a:t> a multi-system disorder. Every organ system in the body is impacted from an early age. People with SCD </a:t>
            </a: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may be</a:t>
            </a:r>
            <a:r>
              <a:rPr lang="en-US" sz="1800" dirty="0">
                <a:effectLst/>
                <a:latin typeface="Calibri" panose="020F0502020204030204" pitchFamily="34" charset="0"/>
                <a:ea typeface="Calibri" panose="020F0502020204030204" pitchFamily="34" charset="0"/>
                <a:cs typeface="Times New Roman" panose="02020603050405020304" pitchFamily="18" charset="0"/>
              </a:rPr>
              <a:t> plagued with stroke, blindness, acute chest syndrome, heart attacks, renal failure, leg ulcers, avascular necrosis, liver damage, splenic sequestration, and pain conditions that often requires treatment with opioids, especially in adults. </a:t>
            </a: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8</a:t>
            </a:fld>
            <a:endParaRPr lang="en-US"/>
          </a:p>
        </p:txBody>
      </p:sp>
    </p:spTree>
    <p:extLst>
      <p:ext uri="{BB962C8B-B14F-4D97-AF65-F5344CB8AC3E}">
        <p14:creationId xmlns:p14="http://schemas.microsoft.com/office/powerpoint/2010/main" val="1776599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89c811187d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89c811187d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Stem Cell Transplant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Also referred to as  </a:t>
            </a:r>
            <a:r>
              <a:rPr lang="en-US" b="0" i="0" dirty="0">
                <a:solidFill>
                  <a:srgbClr val="202124"/>
                </a:solidFill>
                <a:effectLst/>
                <a:latin typeface="Roboto" panose="02000000000000000000" pitchFamily="2" charset="0"/>
              </a:rPr>
              <a:t>Bone marrow transplantation (BMT) is currently the only known cure for sickle cell disease.</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Gene Therapy</a:t>
            </a:r>
          </a:p>
          <a:p>
            <a:pPr marL="0" lvl="0" indent="0" algn="l" rtl="0">
              <a:spcBef>
                <a:spcPts val="0"/>
              </a:spcBef>
              <a:spcAft>
                <a:spcPts val="0"/>
              </a:spcAft>
              <a:buNone/>
            </a:pPr>
            <a:endParaRPr lang="en-US" dirty="0"/>
          </a:p>
          <a:p>
            <a:pPr marL="0" lvl="0" indent="0" algn="l" rtl="0">
              <a:spcBef>
                <a:spcPts val="0"/>
              </a:spcBef>
              <a:spcAft>
                <a:spcPts val="0"/>
              </a:spcAft>
              <a:buNone/>
            </a:pPr>
            <a:r>
              <a:rPr lang="en-US" b="0" i="0" dirty="0">
                <a:solidFill>
                  <a:srgbClr val="1A1A1A"/>
                </a:solidFill>
                <a:effectLst/>
                <a:latin typeface="acumin-pro"/>
              </a:rPr>
              <a:t>Gene therapy is a potentially curative or highly disease- modifying option for removing complications of the disease. We are beginning to understand the different types of gene therapy that are in use, the differences in their end points, and their potential risks and benefits will be key to optimizing the long-term use of this therapy.</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These therapies </a:t>
            </a:r>
            <a:r>
              <a:rPr lang="en-US" b="1" dirty="0"/>
              <a:t>do not cure pain</a:t>
            </a:r>
            <a:r>
              <a:rPr lang="en-US" dirty="0"/>
              <a:t>. Patients still get chronic pain post transplant</a:t>
            </a:r>
          </a:p>
          <a:p>
            <a:pPr marL="0" lvl="0" indent="0" algn="l" rtl="0">
              <a:spcBef>
                <a:spcPts val="0"/>
              </a:spcBef>
              <a:spcAft>
                <a:spcPts val="0"/>
              </a:spcAft>
              <a:buNone/>
            </a:pPr>
            <a:endParaRPr lang="en-US" dirty="0"/>
          </a:p>
          <a:p>
            <a:pPr marL="0" lvl="0" indent="0" algn="l" rtl="0">
              <a:spcBef>
                <a:spcPts val="0"/>
              </a:spcBef>
              <a:spcAft>
                <a:spcPts val="0"/>
              </a:spcAft>
              <a:buNone/>
            </a:pPr>
            <a:r>
              <a:rPr lang="en-US" b="1" dirty="0"/>
              <a:t>Pharmacologic </a:t>
            </a:r>
          </a:p>
          <a:p>
            <a:pPr marL="0" lvl="0" indent="0" algn="l" rtl="0">
              <a:spcBef>
                <a:spcPts val="0"/>
              </a:spcBef>
              <a:spcAft>
                <a:spcPts val="0"/>
              </a:spcAft>
              <a:buNone/>
            </a:pPr>
            <a:r>
              <a:rPr lang="en-US" b="0" dirty="0"/>
              <a:t>Hydroxy Urea</a:t>
            </a:r>
            <a:endParaRPr b="1" dirty="0"/>
          </a:p>
        </p:txBody>
      </p:sp>
    </p:spTree>
    <p:extLst>
      <p:ext uri="{BB962C8B-B14F-4D97-AF65-F5344CB8AC3E}">
        <p14:creationId xmlns:p14="http://schemas.microsoft.com/office/powerpoint/2010/main" val="4125062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The risk of a child inheriting sickle cell disease or sickle cell trait is as follows: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both parents have sickle cell trait (each has one normal and one sickle cell gene), the child has a 50% chance of inheriting sickle cell trait, 25% chance of inheriting sickle cell disease, and 25% chance of inheriting two normal genes.</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one parent has sickle cell trait and the other parent has two normal hemoglobin genes, the child has a 50% chance of inheriting sickle cell trait and a 50% of inheriting neither the trait nor the disease. </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one parent has sickle cell disease and the other parent has sickle cell trait, the child has a 50% chance of inheriting sickle cell trait and a 50% chance of inheriting sickle cell disease.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one parent has sickle cell disease and the other parent has two normal hemoglobin genes, the child has a 100% chance of inheriting sickle cell trait, but not the disease.</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-If both parents have sickle cell disease, the child has a 100% chance of inheriting the disease.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10</a:t>
            </a:fld>
            <a:endParaRPr lang="en-US"/>
          </a:p>
        </p:txBody>
      </p:sp>
    </p:spTree>
    <p:extLst>
      <p:ext uri="{BB962C8B-B14F-4D97-AF65-F5344CB8AC3E}">
        <p14:creationId xmlns:p14="http://schemas.microsoft.com/office/powerpoint/2010/main" val="19813886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(used with permission – </a:t>
            </a:r>
            <a:r>
              <a:rPr lang="en-US" sz="18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Artangela</a:t>
            </a: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Henry)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FD3D138-0CE8-2247-B31C-B3ED3F0041E2}" type="slidenum">
              <a:rPr lang="en-US" smtClean="0"/>
              <a:t>11</a:t>
            </a:fld>
            <a:endParaRPr lang="en-US"/>
          </a:p>
        </p:txBody>
      </p:sp>
    </p:spTree>
    <p:extLst>
      <p:ext uri="{BB962C8B-B14F-4D97-AF65-F5344CB8AC3E}">
        <p14:creationId xmlns:p14="http://schemas.microsoft.com/office/powerpoint/2010/main" val="1920555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with autho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12-4281-3148-929F-E1987EBF08E0}"/>
              </a:ext>
            </a:extLst>
          </p:cNvPr>
          <p:cNvSpPr>
            <a:spLocks noGrp="1"/>
          </p:cNvSpPr>
          <p:nvPr>
            <p:ph type="ctrTitle" hasCustomPrompt="1"/>
          </p:nvPr>
        </p:nvSpPr>
        <p:spPr>
          <a:xfrm>
            <a:off x="836140" y="3200400"/>
            <a:ext cx="10519719" cy="1828800"/>
          </a:xfrm>
        </p:spPr>
        <p:txBody>
          <a:bodyPr anchor="ctr">
            <a:normAutofit/>
          </a:bodyPr>
          <a:lstStyle>
            <a:lvl1pPr algn="ctr">
              <a:defRPr sz="4400" b="0">
                <a:solidFill>
                  <a:schemeClr val="bg1">
                    <a:lumMod val="95000"/>
                  </a:schemeClr>
                </a:solidFill>
              </a:defRPr>
            </a:lvl1pPr>
          </a:lstStyle>
          <a:p>
            <a:r>
              <a:rPr lang="en-US" dirty="0"/>
              <a:t>Add Presentation Title Here</a:t>
            </a:r>
          </a:p>
        </p:txBody>
      </p:sp>
      <p:sp>
        <p:nvSpPr>
          <p:cNvPr id="3" name="Subtitle 2">
            <a:extLst>
              <a:ext uri="{FF2B5EF4-FFF2-40B4-BE49-F238E27FC236}">
                <a16:creationId xmlns:a16="http://schemas.microsoft.com/office/drawing/2014/main" id="{0E99535E-4F1B-2B4A-99D0-7D23A2653B35}"/>
              </a:ext>
            </a:extLst>
          </p:cNvPr>
          <p:cNvSpPr>
            <a:spLocks noGrp="1"/>
          </p:cNvSpPr>
          <p:nvPr>
            <p:ph type="subTitle" idx="1" hasCustomPrompt="1"/>
          </p:nvPr>
        </p:nvSpPr>
        <p:spPr>
          <a:xfrm>
            <a:off x="836140" y="5490664"/>
            <a:ext cx="10519718" cy="1058416"/>
          </a:xfrm>
          <a:prstGeom prst="rect">
            <a:avLst/>
          </a:prstGeom>
        </p:spPr>
        <p:txBody>
          <a:bodyPr/>
          <a:lstStyle>
            <a:lvl1pPr marL="0" indent="0" algn="ctr">
              <a:spcBef>
                <a:spcPts val="600"/>
              </a:spcBef>
              <a:buNone/>
              <a:defRPr sz="2400">
                <a:solidFill>
                  <a:srgbClr val="F6941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 Name Here</a:t>
            </a:r>
          </a:p>
          <a:p>
            <a:r>
              <a:rPr lang="en-US" dirty="0"/>
              <a:t>Position Title</a:t>
            </a:r>
          </a:p>
        </p:txBody>
      </p:sp>
    </p:spTree>
    <p:extLst>
      <p:ext uri="{BB962C8B-B14F-4D97-AF65-F5344CB8AC3E}">
        <p14:creationId xmlns:p14="http://schemas.microsoft.com/office/powerpoint/2010/main" val="913203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6273D-4579-6B48-84A6-610C8D75760B}"/>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Topic Goes Here</a:t>
            </a:r>
          </a:p>
        </p:txBody>
      </p:sp>
      <p:sp>
        <p:nvSpPr>
          <p:cNvPr id="3" name="Content Placeholder 2">
            <a:extLst>
              <a:ext uri="{FF2B5EF4-FFF2-40B4-BE49-F238E27FC236}">
                <a16:creationId xmlns:a16="http://schemas.microsoft.com/office/drawing/2014/main" id="{F501B71C-1414-4344-BE9A-4E5AB22248A6}"/>
              </a:ext>
            </a:extLst>
          </p:cNvPr>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151BA34D-8BD6-7B4E-901E-37B5C80DC54D}"/>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Subtopic goes here.</a:t>
            </a:r>
          </a:p>
        </p:txBody>
      </p:sp>
    </p:spTree>
    <p:extLst>
      <p:ext uri="{BB962C8B-B14F-4D97-AF65-F5344CB8AC3E}">
        <p14:creationId xmlns:p14="http://schemas.microsoft.com/office/powerpoint/2010/main" val="3130177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362D-8175-DD49-A168-0502388E8FA9}"/>
              </a:ext>
            </a:extLst>
          </p:cNvPr>
          <p:cNvSpPr>
            <a:spLocks noGrp="1"/>
          </p:cNvSpPr>
          <p:nvPr>
            <p:ph type="title" hasCustomPrompt="1"/>
          </p:nvPr>
        </p:nvSpPr>
        <p:spPr>
          <a:xfrm>
            <a:off x="839788" y="457200"/>
            <a:ext cx="3932237" cy="1600200"/>
          </a:xfrm>
        </p:spPr>
        <p:txBody>
          <a:bodyPr anchor="b"/>
          <a:lstStyle>
            <a:lvl1pPr>
              <a:defRPr sz="3200"/>
            </a:lvl1pPr>
          </a:lstStyle>
          <a:p>
            <a:r>
              <a:rPr lang="en-US" dirty="0"/>
              <a:t>Topic Goes Here</a:t>
            </a:r>
          </a:p>
        </p:txBody>
      </p:sp>
      <p:sp>
        <p:nvSpPr>
          <p:cNvPr id="3" name="Picture Placeholder 2">
            <a:extLst>
              <a:ext uri="{FF2B5EF4-FFF2-40B4-BE49-F238E27FC236}">
                <a16:creationId xmlns:a16="http://schemas.microsoft.com/office/drawing/2014/main" id="{D74E1B8F-0647-594C-B682-05977D5B15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CB84CC-AAAA-E748-9A78-C4C9DD0F22BC}"/>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Supporting info goes here.</a:t>
            </a:r>
          </a:p>
        </p:txBody>
      </p:sp>
    </p:spTree>
    <p:extLst>
      <p:ext uri="{BB962C8B-B14F-4D97-AF65-F5344CB8AC3E}">
        <p14:creationId xmlns:p14="http://schemas.microsoft.com/office/powerpoint/2010/main" val="4513424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2D0216FA-66A1-4E34-8316-3667044052D8}"/>
              </a:ext>
            </a:extLst>
          </p:cNvPr>
          <p:cNvGrpSpPr/>
          <p:nvPr userDrawn="1"/>
        </p:nvGrpSpPr>
        <p:grpSpPr>
          <a:xfrm>
            <a:off x="0" y="0"/>
            <a:ext cx="12192000" cy="1073649"/>
            <a:chOff x="0" y="0"/>
            <a:chExt cx="12192000" cy="1073649"/>
          </a:xfrm>
        </p:grpSpPr>
        <p:sp>
          <p:nvSpPr>
            <p:cNvPr id="7" name="Rectangle 6">
              <a:extLst>
                <a:ext uri="{FF2B5EF4-FFF2-40B4-BE49-F238E27FC236}">
                  <a16:creationId xmlns:a16="http://schemas.microsoft.com/office/drawing/2014/main" id="{D62F1446-EC0F-4E83-9A45-8E900AD39FBF}"/>
                </a:ext>
              </a:extLst>
            </p:cNvPr>
            <p:cNvSpPr/>
            <p:nvPr userDrawn="1"/>
          </p:nvSpPr>
          <p:spPr>
            <a:xfrm>
              <a:off x="0" y="0"/>
              <a:ext cx="12192000" cy="1027930"/>
            </a:xfrm>
            <a:prstGeom prst="rect">
              <a:avLst/>
            </a:prstGeom>
            <a:gradFill>
              <a:gsLst>
                <a:gs pos="0">
                  <a:schemeClr val="tx1"/>
                </a:gs>
                <a:gs pos="100000">
                  <a:srgbClr val="003376"/>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a:extLst>
                <a:ext uri="{FF2B5EF4-FFF2-40B4-BE49-F238E27FC236}">
                  <a16:creationId xmlns:a16="http://schemas.microsoft.com/office/drawing/2014/main" id="{36FAC1BD-E21C-49E7-8259-E7F11165162F}"/>
                </a:ext>
              </a:extLst>
            </p:cNvPr>
            <p:cNvSpPr/>
            <p:nvPr userDrawn="1"/>
          </p:nvSpPr>
          <p:spPr>
            <a:xfrm>
              <a:off x="0" y="1027930"/>
              <a:ext cx="12192000" cy="45719"/>
            </a:xfrm>
            <a:prstGeom prst="rect">
              <a:avLst/>
            </a:prstGeom>
            <a:solidFill>
              <a:srgbClr val="FF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2" name="Title 1">
            <a:extLst>
              <a:ext uri="{FF2B5EF4-FFF2-40B4-BE49-F238E27FC236}">
                <a16:creationId xmlns:a16="http://schemas.microsoft.com/office/drawing/2014/main" id="{134629CB-E616-894B-B237-EB5D352275BB}"/>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F1AB76C3-5CCB-9A43-8908-EFF130CAE37C}"/>
              </a:ext>
            </a:extLst>
          </p:cNvPr>
          <p:cNvSpPr>
            <a:spLocks noGrp="1"/>
          </p:cNvSpPr>
          <p:nvPr>
            <p:ph type="sldNum" sz="quarter" idx="12"/>
          </p:nvPr>
        </p:nvSpPr>
        <p:spPr/>
        <p:txBody>
          <a:bodyPr/>
          <a:lstStyle/>
          <a:p>
            <a:fld id="{B627F35D-8E93-224B-8002-CFA3C7E1BA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463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2D99EAC8-0652-00A9-68FF-89512AFF0BDE}"/>
              </a:ext>
            </a:extLst>
          </p:cNvPr>
          <p:cNvSpPr>
            <a:spLocks noGrp="1" noChangeArrowheads="1"/>
          </p:cNvSpPr>
          <p:nvPr>
            <p:ph type="ftr" sz="quarter" idx="10"/>
          </p:nvPr>
        </p:nvSpPr>
        <p:spPr>
          <a:xfrm>
            <a:off x="0" y="6480176"/>
            <a:ext cx="12192000" cy="377825"/>
          </a:xfrm>
        </p:spPr>
        <p:txBody>
          <a:bodyPr/>
          <a:lstStyle>
            <a:lvl1pPr eaLnBrk="0" hangingPunct="0">
              <a:defRPr sz="1000"/>
            </a:lvl1pPr>
          </a:lstStyle>
          <a:p>
            <a:endParaRPr lang="en-US" altLang="en-US"/>
          </a:p>
        </p:txBody>
      </p:sp>
    </p:spTree>
    <p:extLst>
      <p:ext uri="{BB962C8B-B14F-4D97-AF65-F5344CB8AC3E}">
        <p14:creationId xmlns:p14="http://schemas.microsoft.com/office/powerpoint/2010/main" val="13332013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with no autho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12-4281-3148-929F-E1987EBF08E0}"/>
              </a:ext>
            </a:extLst>
          </p:cNvPr>
          <p:cNvSpPr>
            <a:spLocks noGrp="1"/>
          </p:cNvSpPr>
          <p:nvPr>
            <p:ph type="ctrTitle" hasCustomPrompt="1"/>
          </p:nvPr>
        </p:nvSpPr>
        <p:spPr>
          <a:xfrm>
            <a:off x="836140" y="2057400"/>
            <a:ext cx="10519719" cy="2743200"/>
          </a:xfrm>
          <a:prstGeom prst="rect">
            <a:avLst/>
          </a:prstGeom>
        </p:spPr>
        <p:txBody>
          <a:bodyPr anchor="ctr">
            <a:normAutofit/>
          </a:bodyPr>
          <a:lstStyle>
            <a:lvl1pPr algn="ctr">
              <a:defRPr sz="4400" b="0">
                <a:solidFill>
                  <a:srgbClr val="F6941F"/>
                </a:solidFill>
              </a:defRPr>
            </a:lvl1pPr>
          </a:lstStyle>
          <a:p>
            <a:r>
              <a:rPr lang="en-US" dirty="0"/>
              <a:t>Section Header Goes Here</a:t>
            </a:r>
          </a:p>
        </p:txBody>
      </p:sp>
    </p:spTree>
    <p:extLst>
      <p:ext uri="{BB962C8B-B14F-4D97-AF65-F5344CB8AC3E}">
        <p14:creationId xmlns:p14="http://schemas.microsoft.com/office/powerpoint/2010/main" val="34790986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with no autho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395045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with autho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12-4281-3148-929F-E1987EBF08E0}"/>
              </a:ext>
            </a:extLst>
          </p:cNvPr>
          <p:cNvSpPr>
            <a:spLocks noGrp="1"/>
          </p:cNvSpPr>
          <p:nvPr>
            <p:ph type="ctrTitle" hasCustomPrompt="1"/>
          </p:nvPr>
        </p:nvSpPr>
        <p:spPr>
          <a:xfrm>
            <a:off x="836140" y="1043609"/>
            <a:ext cx="10519719" cy="1828800"/>
          </a:xfrm>
        </p:spPr>
        <p:txBody>
          <a:bodyPr anchor="ctr">
            <a:normAutofit/>
          </a:bodyPr>
          <a:lstStyle>
            <a:lvl1pPr algn="ctr">
              <a:defRPr sz="4400" b="0">
                <a:solidFill>
                  <a:schemeClr val="bg1">
                    <a:lumMod val="95000"/>
                  </a:schemeClr>
                </a:solidFill>
              </a:defRPr>
            </a:lvl1pPr>
          </a:lstStyle>
          <a:p>
            <a:r>
              <a:rPr lang="en-US" dirty="0"/>
              <a:t>Questions?</a:t>
            </a:r>
          </a:p>
        </p:txBody>
      </p:sp>
      <p:sp>
        <p:nvSpPr>
          <p:cNvPr id="3" name="Subtitle 2">
            <a:extLst>
              <a:ext uri="{FF2B5EF4-FFF2-40B4-BE49-F238E27FC236}">
                <a16:creationId xmlns:a16="http://schemas.microsoft.com/office/drawing/2014/main" id="{0E99535E-4F1B-2B4A-99D0-7D23A2653B35}"/>
              </a:ext>
            </a:extLst>
          </p:cNvPr>
          <p:cNvSpPr>
            <a:spLocks noGrp="1"/>
          </p:cNvSpPr>
          <p:nvPr>
            <p:ph type="subTitle" idx="1" hasCustomPrompt="1"/>
          </p:nvPr>
        </p:nvSpPr>
        <p:spPr>
          <a:xfrm>
            <a:off x="836140" y="3333873"/>
            <a:ext cx="10519718" cy="1058416"/>
          </a:xfrm>
          <a:prstGeom prst="rect">
            <a:avLst/>
          </a:prstGeom>
        </p:spPr>
        <p:txBody>
          <a:bodyPr/>
          <a:lstStyle>
            <a:lvl1pPr marL="0" indent="0" algn="ctr">
              <a:spcBef>
                <a:spcPts val="600"/>
              </a:spcBef>
              <a:buNone/>
              <a:defRPr sz="2400">
                <a:solidFill>
                  <a:srgbClr val="F6941F"/>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Additional information here.</a:t>
            </a:r>
          </a:p>
        </p:txBody>
      </p:sp>
    </p:spTree>
    <p:extLst>
      <p:ext uri="{BB962C8B-B14F-4D97-AF65-F5344CB8AC3E}">
        <p14:creationId xmlns:p14="http://schemas.microsoft.com/office/powerpoint/2010/main" val="1180419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with no autho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12-4281-3148-929F-E1987EBF08E0}"/>
              </a:ext>
            </a:extLst>
          </p:cNvPr>
          <p:cNvSpPr>
            <a:spLocks noGrp="1"/>
          </p:cNvSpPr>
          <p:nvPr>
            <p:ph type="ctrTitle" hasCustomPrompt="1"/>
          </p:nvPr>
        </p:nvSpPr>
        <p:spPr>
          <a:xfrm>
            <a:off x="836140" y="1282148"/>
            <a:ext cx="10519719" cy="2743200"/>
          </a:xfrm>
        </p:spPr>
        <p:txBody>
          <a:bodyPr anchor="ctr">
            <a:normAutofit/>
          </a:bodyPr>
          <a:lstStyle>
            <a:lvl1pPr algn="ctr">
              <a:defRPr sz="4400" b="0">
                <a:solidFill>
                  <a:schemeClr val="bg1">
                    <a:lumMod val="95000"/>
                  </a:schemeClr>
                </a:solidFill>
              </a:defRPr>
            </a:lvl1pPr>
          </a:lstStyle>
          <a:p>
            <a:r>
              <a:rPr lang="en-US" dirty="0"/>
              <a:t>Questions?</a:t>
            </a:r>
          </a:p>
        </p:txBody>
      </p:sp>
    </p:spTree>
    <p:extLst>
      <p:ext uri="{BB962C8B-B14F-4D97-AF65-F5344CB8AC3E}">
        <p14:creationId xmlns:p14="http://schemas.microsoft.com/office/powerpoint/2010/main" val="1047597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with no author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154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829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no autho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A0A12-4281-3148-929F-E1987EBF08E0}"/>
              </a:ext>
            </a:extLst>
          </p:cNvPr>
          <p:cNvSpPr>
            <a:spLocks noGrp="1"/>
          </p:cNvSpPr>
          <p:nvPr>
            <p:ph type="ctrTitle" hasCustomPrompt="1"/>
          </p:nvPr>
        </p:nvSpPr>
        <p:spPr>
          <a:xfrm>
            <a:off x="836140" y="3200400"/>
            <a:ext cx="10519719" cy="2743200"/>
          </a:xfrm>
        </p:spPr>
        <p:txBody>
          <a:bodyPr anchor="ctr">
            <a:normAutofit/>
          </a:bodyPr>
          <a:lstStyle>
            <a:lvl1pPr algn="ctr">
              <a:defRPr sz="4400" b="0">
                <a:solidFill>
                  <a:schemeClr val="bg1">
                    <a:lumMod val="95000"/>
                  </a:schemeClr>
                </a:solidFill>
              </a:defRPr>
            </a:lvl1pPr>
          </a:lstStyle>
          <a:p>
            <a:r>
              <a:rPr lang="en-US" dirty="0"/>
              <a:t>Add Presentation Title Here</a:t>
            </a:r>
          </a:p>
        </p:txBody>
      </p:sp>
    </p:spTree>
    <p:extLst>
      <p:ext uri="{BB962C8B-B14F-4D97-AF65-F5344CB8AC3E}">
        <p14:creationId xmlns:p14="http://schemas.microsoft.com/office/powerpoint/2010/main" val="362997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3F0A-C91C-DF42-8392-2EEE75A13307}"/>
              </a:ext>
            </a:extLst>
          </p:cNvPr>
          <p:cNvSpPr>
            <a:spLocks noGrp="1"/>
          </p:cNvSpPr>
          <p:nvPr>
            <p:ph type="title" hasCustomPrompt="1"/>
          </p:nvPr>
        </p:nvSpPr>
        <p:spPr/>
        <p:txBody>
          <a:bodyPr/>
          <a:lstStyle/>
          <a:p>
            <a:r>
              <a:rPr lang="en-US" dirty="0"/>
              <a:t>Topic Goes Here</a:t>
            </a:r>
          </a:p>
        </p:txBody>
      </p:sp>
      <p:sp>
        <p:nvSpPr>
          <p:cNvPr id="3" name="Content Placeholder 2">
            <a:extLst>
              <a:ext uri="{FF2B5EF4-FFF2-40B4-BE49-F238E27FC236}">
                <a16:creationId xmlns:a16="http://schemas.microsoft.com/office/drawing/2014/main" id="{5A0C5E1C-B105-0F49-A6C6-1C4F8120FE4C}"/>
              </a:ext>
            </a:extLst>
          </p:cNvPr>
          <p:cNvSpPr>
            <a:spLocks noGrp="1"/>
          </p:cNvSpPr>
          <p:nvPr>
            <p:ph idx="1" hasCustomPrompt="1"/>
          </p:nvPr>
        </p:nvSpPr>
        <p:spPr/>
        <p:txBody>
          <a:body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28391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75CD8-92E6-4E4C-A9ED-60997ACD78AA}"/>
              </a:ext>
            </a:extLst>
          </p:cNvPr>
          <p:cNvSpPr>
            <a:spLocks noGrp="1"/>
          </p:cNvSpPr>
          <p:nvPr>
            <p:ph type="title" hasCustomPrompt="1"/>
          </p:nvPr>
        </p:nvSpPr>
        <p:spPr/>
        <p:txBody>
          <a:bodyPr/>
          <a:lstStyle/>
          <a:p>
            <a:r>
              <a:rPr lang="en-US" dirty="0"/>
              <a:t>Topic Goes Here</a:t>
            </a:r>
          </a:p>
        </p:txBody>
      </p:sp>
      <p:sp>
        <p:nvSpPr>
          <p:cNvPr id="3" name="Content Placeholder 2">
            <a:extLst>
              <a:ext uri="{FF2B5EF4-FFF2-40B4-BE49-F238E27FC236}">
                <a16:creationId xmlns:a16="http://schemas.microsoft.com/office/drawing/2014/main" id="{8534DA1E-E118-7347-90CE-2FEA4D5526C3}"/>
              </a:ext>
            </a:extLst>
          </p:cNvPr>
          <p:cNvSpPr>
            <a:spLocks noGrp="1"/>
          </p:cNvSpPr>
          <p:nvPr>
            <p:ph sz="half" idx="1" hasCustomPrompt="1"/>
          </p:nvPr>
        </p:nvSpPr>
        <p:spPr>
          <a:xfrm>
            <a:off x="838200" y="1825625"/>
            <a:ext cx="5181600" cy="4351338"/>
          </a:xfrm>
        </p:spPr>
        <p:txBody>
          <a:body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D491474E-95C5-A941-B049-6B2533128632}"/>
              </a:ext>
            </a:extLst>
          </p:cNvPr>
          <p:cNvSpPr>
            <a:spLocks noGrp="1"/>
          </p:cNvSpPr>
          <p:nvPr>
            <p:ph sz="half" idx="2" hasCustomPrompt="1"/>
          </p:nvPr>
        </p:nvSpPr>
        <p:spPr>
          <a:xfrm>
            <a:off x="6172200" y="1825625"/>
            <a:ext cx="5181600" cy="4351338"/>
          </a:xfrm>
        </p:spPr>
        <p:txBody>
          <a:body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39918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102A6-8129-8A42-AE30-B8800232CDAB}"/>
              </a:ext>
            </a:extLst>
          </p:cNvPr>
          <p:cNvSpPr>
            <a:spLocks noGrp="1"/>
          </p:cNvSpPr>
          <p:nvPr>
            <p:ph type="ctrTitle" hasCustomPrompt="1"/>
          </p:nvPr>
        </p:nvSpPr>
        <p:spPr>
          <a:xfrm>
            <a:off x="611256" y="1041400"/>
            <a:ext cx="10969487" cy="2387600"/>
          </a:xfrm>
        </p:spPr>
        <p:txBody>
          <a:bodyPr anchor="b"/>
          <a:lstStyle>
            <a:lvl1pPr algn="l">
              <a:defRPr sz="6000"/>
            </a:lvl1pPr>
          </a:lstStyle>
          <a:p>
            <a:r>
              <a:rPr lang="en-US" dirty="0"/>
              <a:t>Topic Goes Here</a:t>
            </a:r>
          </a:p>
        </p:txBody>
      </p:sp>
      <p:sp>
        <p:nvSpPr>
          <p:cNvPr id="3" name="Subtitle 2">
            <a:extLst>
              <a:ext uri="{FF2B5EF4-FFF2-40B4-BE49-F238E27FC236}">
                <a16:creationId xmlns:a16="http://schemas.microsoft.com/office/drawing/2014/main" id="{5DA41C35-DA28-DC40-8D13-E0E6E7ED1722}"/>
              </a:ext>
            </a:extLst>
          </p:cNvPr>
          <p:cNvSpPr>
            <a:spLocks noGrp="1"/>
          </p:cNvSpPr>
          <p:nvPr>
            <p:ph type="subTitle" idx="1" hasCustomPrompt="1"/>
          </p:nvPr>
        </p:nvSpPr>
        <p:spPr>
          <a:xfrm>
            <a:off x="611256" y="3521075"/>
            <a:ext cx="1096948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Supporting info goes here.</a:t>
            </a:r>
          </a:p>
        </p:txBody>
      </p:sp>
    </p:spTree>
    <p:extLst>
      <p:ext uri="{BB962C8B-B14F-4D97-AF65-F5344CB8AC3E}">
        <p14:creationId xmlns:p14="http://schemas.microsoft.com/office/powerpoint/2010/main" val="9592413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986D4-822F-6440-8820-D2F5AA7C1E52}"/>
              </a:ext>
            </a:extLst>
          </p:cNvPr>
          <p:cNvSpPr>
            <a:spLocks noGrp="1"/>
          </p:cNvSpPr>
          <p:nvPr>
            <p:ph type="title" hasCustomPrompt="1"/>
          </p:nvPr>
        </p:nvSpPr>
        <p:spPr>
          <a:xfrm>
            <a:off x="831850" y="1709738"/>
            <a:ext cx="10515600" cy="2852737"/>
          </a:xfrm>
        </p:spPr>
        <p:txBody>
          <a:bodyPr anchor="b"/>
          <a:lstStyle>
            <a:lvl1pPr>
              <a:defRPr sz="6000"/>
            </a:lvl1pPr>
          </a:lstStyle>
          <a:p>
            <a:r>
              <a:rPr lang="en-US" dirty="0"/>
              <a:t>Topic Goes Here</a:t>
            </a:r>
          </a:p>
        </p:txBody>
      </p:sp>
      <p:sp>
        <p:nvSpPr>
          <p:cNvPr id="3" name="Text Placeholder 2">
            <a:extLst>
              <a:ext uri="{FF2B5EF4-FFF2-40B4-BE49-F238E27FC236}">
                <a16:creationId xmlns:a16="http://schemas.microsoft.com/office/drawing/2014/main" id="{2B887203-5679-774E-8106-D39A68918F7A}"/>
              </a:ext>
            </a:extLst>
          </p:cNvPr>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Supporting info goes here.</a:t>
            </a:r>
          </a:p>
        </p:txBody>
      </p:sp>
    </p:spTree>
    <p:extLst>
      <p:ext uri="{BB962C8B-B14F-4D97-AF65-F5344CB8AC3E}">
        <p14:creationId xmlns:p14="http://schemas.microsoft.com/office/powerpoint/2010/main" val="3908222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7FB54-DD7A-B840-BEE9-133B46091FB4}"/>
              </a:ext>
            </a:extLst>
          </p:cNvPr>
          <p:cNvSpPr>
            <a:spLocks noGrp="1"/>
          </p:cNvSpPr>
          <p:nvPr>
            <p:ph type="title" hasCustomPrompt="1"/>
          </p:nvPr>
        </p:nvSpPr>
        <p:spPr>
          <a:xfrm>
            <a:off x="839788" y="365125"/>
            <a:ext cx="10515600" cy="1325563"/>
          </a:xfrm>
        </p:spPr>
        <p:txBody>
          <a:bodyPr/>
          <a:lstStyle/>
          <a:p>
            <a:r>
              <a:rPr lang="en-US" dirty="0"/>
              <a:t>Topic Goes Here</a:t>
            </a:r>
          </a:p>
        </p:txBody>
      </p:sp>
      <p:sp>
        <p:nvSpPr>
          <p:cNvPr id="3" name="Text Placeholder 2">
            <a:extLst>
              <a:ext uri="{FF2B5EF4-FFF2-40B4-BE49-F238E27FC236}">
                <a16:creationId xmlns:a16="http://schemas.microsoft.com/office/drawing/2014/main" id="{64DE187C-7D18-F043-8D7E-9174E1D20505}"/>
              </a:ext>
            </a:extLst>
          </p:cNvPr>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First category goes here</a:t>
            </a:r>
          </a:p>
        </p:txBody>
      </p:sp>
      <p:sp>
        <p:nvSpPr>
          <p:cNvPr id="4" name="Content Placeholder 3">
            <a:extLst>
              <a:ext uri="{FF2B5EF4-FFF2-40B4-BE49-F238E27FC236}">
                <a16:creationId xmlns:a16="http://schemas.microsoft.com/office/drawing/2014/main" id="{C477AA01-5E3B-9947-94E9-8DBEBB24FB1D}"/>
              </a:ext>
            </a:extLst>
          </p:cNvPr>
          <p:cNvSpPr>
            <a:spLocks noGrp="1"/>
          </p:cNvSpPr>
          <p:nvPr>
            <p:ph sz="half" idx="2" hasCustomPrompt="1"/>
          </p:nvPr>
        </p:nvSpPr>
        <p:spPr>
          <a:xfrm>
            <a:off x="839788" y="2505075"/>
            <a:ext cx="5157787" cy="3684588"/>
          </a:xfrm>
        </p:spPr>
        <p:txBody>
          <a:body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C4926A0-D74B-7040-9576-08885A9CBC03}"/>
              </a:ext>
            </a:extLst>
          </p:cNvPr>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Second category goes here</a:t>
            </a:r>
          </a:p>
        </p:txBody>
      </p:sp>
      <p:sp>
        <p:nvSpPr>
          <p:cNvPr id="6" name="Content Placeholder 5">
            <a:extLst>
              <a:ext uri="{FF2B5EF4-FFF2-40B4-BE49-F238E27FC236}">
                <a16:creationId xmlns:a16="http://schemas.microsoft.com/office/drawing/2014/main" id="{E9482541-84DE-0A4A-B452-4A72AA5D829F}"/>
              </a:ext>
            </a:extLst>
          </p:cNvPr>
          <p:cNvSpPr>
            <a:spLocks noGrp="1"/>
          </p:cNvSpPr>
          <p:nvPr>
            <p:ph sz="quarter" idx="4" hasCustomPrompt="1"/>
          </p:nvPr>
        </p:nvSpPr>
        <p:spPr>
          <a:xfrm>
            <a:off x="6172200" y="2505075"/>
            <a:ext cx="5183188" cy="3684588"/>
          </a:xfrm>
        </p:spPr>
        <p:txBody>
          <a:body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3099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DCC42-4E0F-7245-80A3-DBFC04076333}"/>
              </a:ext>
            </a:extLst>
          </p:cNvPr>
          <p:cNvSpPr>
            <a:spLocks noGrp="1"/>
          </p:cNvSpPr>
          <p:nvPr>
            <p:ph type="title" hasCustomPrompt="1"/>
          </p:nvPr>
        </p:nvSpPr>
        <p:spPr/>
        <p:txBody>
          <a:bodyPr/>
          <a:lstStyle/>
          <a:p>
            <a:r>
              <a:rPr lang="en-US" dirty="0"/>
              <a:t>Topic Goes Here</a:t>
            </a:r>
          </a:p>
        </p:txBody>
      </p:sp>
    </p:spTree>
    <p:extLst>
      <p:ext uri="{BB962C8B-B14F-4D97-AF65-F5344CB8AC3E}">
        <p14:creationId xmlns:p14="http://schemas.microsoft.com/office/powerpoint/2010/main" val="13287191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14909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jp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4" Type="http://schemas.openxmlformats.org/officeDocument/2006/relationships/image" Target="../media/image3.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image" Target="../media/image4.jpg"/><Relationship Id="rId5" Type="http://schemas.openxmlformats.org/officeDocument/2006/relationships/theme" Target="../theme/theme4.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Logo&#10;&#10;Description automatically generated with medium confidence">
            <a:extLst>
              <a:ext uri="{FF2B5EF4-FFF2-40B4-BE49-F238E27FC236}">
                <a16:creationId xmlns:a16="http://schemas.microsoft.com/office/drawing/2014/main" id="{43811D2F-26DE-CC49-AE0B-7C2E4752E04D}"/>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2EDE71F-BD04-B443-9A7D-D1BC754D27E3}"/>
              </a:ext>
            </a:extLst>
          </p:cNvPr>
          <p:cNvSpPr>
            <a:spLocks noGrp="1"/>
          </p:cNvSpPr>
          <p:nvPr>
            <p:ph type="title"/>
          </p:nvPr>
        </p:nvSpPr>
        <p:spPr>
          <a:xfrm>
            <a:off x="838200" y="3167959"/>
            <a:ext cx="10515600" cy="2745824"/>
          </a:xfrm>
          <a:prstGeom prst="rect">
            <a:avLst/>
          </a:prstGeom>
        </p:spPr>
        <p:txBody>
          <a:bodyPr vert="horz" lIns="91440" tIns="45720" rIns="91440" bIns="45720" rtlCol="0" anchor="ctr">
            <a:normAutofit/>
          </a:bodyPr>
          <a:lstStyle/>
          <a:p>
            <a:r>
              <a:rPr lang="en-US" dirty="0"/>
              <a:t>Add Presentation Title Here</a:t>
            </a:r>
          </a:p>
        </p:txBody>
      </p:sp>
    </p:spTree>
    <p:extLst>
      <p:ext uri="{BB962C8B-B14F-4D97-AF65-F5344CB8AC3E}">
        <p14:creationId xmlns:p14="http://schemas.microsoft.com/office/powerpoint/2010/main" val="2486928822"/>
      </p:ext>
    </p:extLst>
  </p:cSld>
  <p:clrMap bg1="lt1" tx1="dk1" bg2="lt2" tx2="dk2" accent1="accent1" accent2="accent2" accent3="accent3" accent4="accent4" accent5="accent5" accent6="accent6" hlink="hlink" folHlink="folHlink"/>
  <p:sldLayoutIdLst>
    <p:sldLayoutId id="2147483659" r:id="rId1"/>
    <p:sldLayoutId id="2147483660" r:id="rId2"/>
  </p:sldLayoutIdLst>
  <p:txStyles>
    <p:title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4ED28DF-B9B5-4240-B469-CE97AD99E533}"/>
              </a:ext>
            </a:extLst>
          </p:cNvPr>
          <p:cNvPicPr>
            <a:picLocks noChangeAspect="1"/>
          </p:cNvPicPr>
          <p:nvPr userDrawn="1"/>
        </p:nvPicPr>
        <p:blipFill>
          <a:blip r:embed="rId13"/>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BCD04139-7363-BE49-B955-130A8C2FFDE4}"/>
              </a:ext>
            </a:extLst>
          </p:cNvPr>
          <p:cNvSpPr>
            <a:spLocks noGrp="1"/>
          </p:cNvSpPr>
          <p:nvPr>
            <p:ph type="title"/>
          </p:nvPr>
        </p:nvSpPr>
        <p:spPr>
          <a:xfrm>
            <a:off x="838200" y="454577"/>
            <a:ext cx="10515600" cy="1325563"/>
          </a:xfrm>
          <a:prstGeom prst="rect">
            <a:avLst/>
          </a:prstGeom>
        </p:spPr>
        <p:txBody>
          <a:bodyPr vert="horz" lIns="91440" tIns="45720" rIns="91440" bIns="45720" rtlCol="0" anchor="ctr">
            <a:normAutofit/>
          </a:bodyPr>
          <a:lstStyle/>
          <a:p>
            <a:r>
              <a:rPr lang="en-US" dirty="0"/>
              <a:t>Topic Goes Here</a:t>
            </a:r>
          </a:p>
        </p:txBody>
      </p:sp>
      <p:sp>
        <p:nvSpPr>
          <p:cNvPr id="3" name="Text Placeholder 2">
            <a:extLst>
              <a:ext uri="{FF2B5EF4-FFF2-40B4-BE49-F238E27FC236}">
                <a16:creationId xmlns:a16="http://schemas.microsoft.com/office/drawing/2014/main" id="{1A84F40F-5806-B842-B69A-01A556490CE2}"/>
              </a:ext>
            </a:extLst>
          </p:cNvPr>
          <p:cNvSpPr>
            <a:spLocks noGrp="1"/>
          </p:cNvSpPr>
          <p:nvPr>
            <p:ph type="body" idx="1"/>
          </p:nvPr>
        </p:nvSpPr>
        <p:spPr>
          <a:xfrm>
            <a:off x="838200" y="1915077"/>
            <a:ext cx="10515600" cy="4351338"/>
          </a:xfrm>
          <a:prstGeom prst="rect">
            <a:avLst/>
          </a:prstGeom>
        </p:spPr>
        <p:txBody>
          <a:bodyPr vert="horz" lIns="91440" tIns="45720" rIns="91440" bIns="45720" rtlCol="0">
            <a:normAutofit/>
          </a:bodyPr>
          <a:lstStyle/>
          <a:p>
            <a:pPr lvl="0"/>
            <a:r>
              <a:rPr lang="en-US" dirty="0"/>
              <a:t>Supporting info goes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761000"/>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49" r:id="rId3"/>
    <p:sldLayoutId id="2147483651" r:id="rId4"/>
    <p:sldLayoutId id="2147483653" r:id="rId5"/>
    <p:sldLayoutId id="2147483654" r:id="rId6"/>
    <p:sldLayoutId id="2147483655" r:id="rId7"/>
    <p:sldLayoutId id="2147483656" r:id="rId8"/>
    <p:sldLayoutId id="2147483657"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b="0" kern="1200">
          <a:solidFill>
            <a:srgbClr val="1157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811D2F-26DE-CC49-AE0B-7C2E4752E04D}"/>
              </a:ext>
            </a:extLst>
          </p:cNvPr>
          <p:cNvPicPr>
            <a:picLocks noChangeAspect="1"/>
          </p:cNvPicPr>
          <p:nvPr userDrawn="1"/>
        </p:nvPicPr>
        <p:blipFill>
          <a:blip r:embed="rId4"/>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2EDE71F-BD04-B443-9A7D-D1BC754D27E3}"/>
              </a:ext>
            </a:extLst>
          </p:cNvPr>
          <p:cNvSpPr>
            <a:spLocks noGrp="1"/>
          </p:cNvSpPr>
          <p:nvPr>
            <p:ph type="title"/>
          </p:nvPr>
        </p:nvSpPr>
        <p:spPr>
          <a:xfrm>
            <a:off x="838200" y="2056088"/>
            <a:ext cx="10515600" cy="2745824"/>
          </a:xfrm>
          <a:prstGeom prst="rect">
            <a:avLst/>
          </a:prstGeom>
        </p:spPr>
        <p:txBody>
          <a:bodyPr vert="horz" lIns="91440" tIns="45720" rIns="91440" bIns="45720" rtlCol="0" anchor="ctr">
            <a:normAutofit/>
          </a:bodyPr>
          <a:lstStyle/>
          <a:p>
            <a:r>
              <a:rPr lang="en-US" dirty="0"/>
              <a:t>Section Header Goes Here</a:t>
            </a:r>
          </a:p>
        </p:txBody>
      </p:sp>
    </p:spTree>
    <p:extLst>
      <p:ext uri="{BB962C8B-B14F-4D97-AF65-F5344CB8AC3E}">
        <p14:creationId xmlns:p14="http://schemas.microsoft.com/office/powerpoint/2010/main" val="2968704874"/>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ctr"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3811D2F-26DE-CC49-AE0B-7C2E4752E04D}"/>
              </a:ext>
            </a:extLst>
          </p:cNvPr>
          <p:cNvPicPr>
            <a:picLocks noChangeAspect="1"/>
          </p:cNvPicPr>
          <p:nvPr userDrawn="1"/>
        </p:nvPicPr>
        <p:blipFill>
          <a:blip r:embed="rId6"/>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2EDE71F-BD04-B443-9A7D-D1BC754D27E3}"/>
              </a:ext>
            </a:extLst>
          </p:cNvPr>
          <p:cNvSpPr>
            <a:spLocks noGrp="1"/>
          </p:cNvSpPr>
          <p:nvPr>
            <p:ph type="title"/>
          </p:nvPr>
        </p:nvSpPr>
        <p:spPr>
          <a:xfrm>
            <a:off x="838200" y="1279525"/>
            <a:ext cx="10515600" cy="2745824"/>
          </a:xfrm>
          <a:prstGeom prst="rect">
            <a:avLst/>
          </a:prstGeom>
        </p:spPr>
        <p:txBody>
          <a:bodyPr vert="horz" lIns="91440" tIns="45720" rIns="91440" bIns="45720" rtlCol="0" anchor="ctr">
            <a:normAutofit/>
          </a:bodyPr>
          <a:lstStyle/>
          <a:p>
            <a:r>
              <a:rPr lang="en-US" dirty="0"/>
              <a:t>Questions?</a:t>
            </a:r>
          </a:p>
        </p:txBody>
      </p:sp>
    </p:spTree>
    <p:extLst>
      <p:ext uri="{BB962C8B-B14F-4D97-AF65-F5344CB8AC3E}">
        <p14:creationId xmlns:p14="http://schemas.microsoft.com/office/powerpoint/2010/main" val="915515555"/>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p:txStyles>
    <p:titleStyle>
      <a:lvl1pPr algn="ctr"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3.svg"/></Relationships>
</file>

<file path=ppt/slides/_rels/slide12.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9.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2.sv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5.sv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image" Target="../media/image46.emf"/></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48.svg"/></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50.svg"/></Relationships>
</file>

<file path=ppt/slides/_rels/slide4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2.sv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54.sv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2.xml"/><Relationship Id="rId1" Type="http://schemas.openxmlformats.org/officeDocument/2006/relationships/tags" Target="../tags/tag4.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hyperlink" Target="mailto:kroach10@uthsc.edu" TargetMode="Externa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EDDBC-31B8-6247-AC66-3D9EC0C1FE34}"/>
              </a:ext>
            </a:extLst>
          </p:cNvPr>
          <p:cNvSpPr>
            <a:spLocks noGrp="1"/>
          </p:cNvSpPr>
          <p:nvPr>
            <p:ph type="ctrTitle"/>
          </p:nvPr>
        </p:nvSpPr>
        <p:spPr>
          <a:xfrm>
            <a:off x="687550" y="2816570"/>
            <a:ext cx="10519719" cy="1828800"/>
          </a:xfrm>
        </p:spPr>
        <p:txBody>
          <a:bodyPr>
            <a:normAutofit/>
          </a:bodyPr>
          <a:lstStyle/>
          <a:p>
            <a:r>
              <a:rPr lang="en-US" sz="4000" b="1" dirty="0">
                <a:effectLst/>
                <a:latin typeface="Calibri" panose="020F0502020204030204" pitchFamily="34" charset="0"/>
                <a:ea typeface="Calibri" panose="020F0502020204030204" pitchFamily="34" charset="0"/>
                <a:cs typeface="Times New Roman" panose="02020603050405020304" pitchFamily="18" charset="0"/>
              </a:rPr>
              <a:t>Nurses Leading </a:t>
            </a:r>
            <a:r>
              <a:rPr lang="en-US" sz="4000" b="1">
                <a:effectLst/>
                <a:latin typeface="Calibri" panose="020F0502020204030204" pitchFamily="34" charset="0"/>
                <a:ea typeface="Calibri" panose="020F0502020204030204" pitchFamily="34" charset="0"/>
                <a:cs typeface="Times New Roman" panose="02020603050405020304" pitchFamily="18" charset="0"/>
              </a:rPr>
              <a:t>the Way </a:t>
            </a:r>
            <a:r>
              <a:rPr lang="en-US" sz="4000" b="1" dirty="0">
                <a:effectLst/>
                <a:latin typeface="Calibri" panose="020F0502020204030204" pitchFamily="34" charset="0"/>
                <a:ea typeface="Calibri" panose="020F0502020204030204" pitchFamily="34" charset="0"/>
                <a:cs typeface="Times New Roman" panose="02020603050405020304" pitchFamily="18" charset="0"/>
              </a:rPr>
              <a:t>in Translating Pain Science in Sickle Cell Disease</a:t>
            </a:r>
            <a:endParaRPr lang="en-US" sz="4000" dirty="0"/>
          </a:p>
        </p:txBody>
      </p:sp>
      <p:sp>
        <p:nvSpPr>
          <p:cNvPr id="3" name="Subtitle 2">
            <a:extLst>
              <a:ext uri="{FF2B5EF4-FFF2-40B4-BE49-F238E27FC236}">
                <a16:creationId xmlns:a16="http://schemas.microsoft.com/office/drawing/2014/main" id="{C4A36EC5-EB92-B146-B15D-50F914B1F1F1}"/>
              </a:ext>
            </a:extLst>
          </p:cNvPr>
          <p:cNvSpPr>
            <a:spLocks noGrp="1"/>
          </p:cNvSpPr>
          <p:nvPr>
            <p:ph type="subTitle" idx="1"/>
          </p:nvPr>
        </p:nvSpPr>
        <p:spPr>
          <a:xfrm>
            <a:off x="2926416" y="5436991"/>
            <a:ext cx="6041984" cy="1206519"/>
          </a:xfrm>
        </p:spPr>
        <p:txBody>
          <a:bodyPr/>
          <a:lstStyle/>
          <a:p>
            <a:pPr marR="0" lvl="0">
              <a:lnSpc>
                <a:spcPct val="100000"/>
              </a:lnSpc>
              <a:spcBef>
                <a:spcPts val="0"/>
              </a:spcBef>
              <a:buSzPts val="1000"/>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Keesha Roach, PhD</a:t>
            </a:r>
            <a:r>
              <a:rPr lang="en-US" dirty="0">
                <a:effectLst/>
                <a:latin typeface="Calibri" panose="020F0502020204030204" pitchFamily="34" charset="0"/>
                <a:ea typeface="Times New Roman" panose="02020603050405020304" pitchFamily="18" charset="0"/>
                <a:cs typeface="Times New Roman" panose="02020603050405020304" pitchFamily="18" charset="0"/>
              </a:rPr>
              <a:t> , </a:t>
            </a:r>
            <a:r>
              <a:rPr lang="en-US" b="1" dirty="0">
                <a:effectLst/>
                <a:latin typeface="Calibri" panose="020F0502020204030204" pitchFamily="34" charset="0"/>
                <a:ea typeface="Times New Roman" panose="02020603050405020304" pitchFamily="18" charset="0"/>
                <a:cs typeface="Times New Roman" panose="02020603050405020304" pitchFamily="18" charset="0"/>
              </a:rPr>
              <a:t>RN</a:t>
            </a:r>
          </a:p>
          <a:p>
            <a:pPr marR="0" lvl="0">
              <a:lnSpc>
                <a:spcPct val="100000"/>
              </a:lnSpc>
              <a:spcBef>
                <a:spcPts val="0"/>
              </a:spcBef>
              <a:buSzPts val="1000"/>
              <a:tabLst>
                <a:tab pos="457200" algn="l"/>
              </a:tabLst>
            </a:pPr>
            <a:r>
              <a:rPr lang="en-US" dirty="0">
                <a:latin typeface="Calibri" panose="020F0502020204030204" pitchFamily="34" charset="0"/>
                <a:ea typeface="Times New Roman" panose="02020603050405020304" pitchFamily="18" charset="0"/>
                <a:cs typeface="Times New Roman" panose="02020603050405020304" pitchFamily="18" charset="0"/>
              </a:rPr>
              <a:t>Assistant Professor</a:t>
            </a:r>
            <a:endParaRPr lang="en-US" dirty="0">
              <a:effectLst/>
              <a:latin typeface="Calibri" panose="020F0502020204030204" pitchFamily="34" charset="0"/>
              <a:ea typeface="Times New Roman" panose="02020603050405020304" pitchFamily="18" charset="0"/>
              <a:cs typeface="Times New Roman" panose="02020603050405020304" pitchFamily="18" charset="0"/>
            </a:endParaRPr>
          </a:p>
          <a:p>
            <a:pPr marR="0" lvl="0">
              <a:lnSpc>
                <a:spcPct val="100000"/>
              </a:lnSpc>
              <a:spcBef>
                <a:spcPts val="0"/>
              </a:spcBef>
              <a:buSzPts val="1000"/>
              <a:tabLst>
                <a:tab pos="457200" algn="l"/>
              </a:tabLst>
            </a:pPr>
            <a:r>
              <a:rPr lang="en-US" dirty="0">
                <a:latin typeface="Calibri" panose="020F0502020204030204" pitchFamily="34" charset="0"/>
                <a:ea typeface="Calibri" panose="020F0502020204030204" pitchFamily="34" charset="0"/>
                <a:cs typeface="Times New Roman" panose="02020603050405020304" pitchFamily="18" charset="0"/>
              </a:rPr>
              <a:t>University of Tennessee Health Science Center</a:t>
            </a:r>
          </a:p>
        </p:txBody>
      </p:sp>
      <p:sp>
        <p:nvSpPr>
          <p:cNvPr id="5" name="TextBox 4">
            <a:extLst>
              <a:ext uri="{FF2B5EF4-FFF2-40B4-BE49-F238E27FC236}">
                <a16:creationId xmlns:a16="http://schemas.microsoft.com/office/drawing/2014/main" id="{E9227509-6078-5739-ED55-BD55B8464CF7}"/>
              </a:ext>
            </a:extLst>
          </p:cNvPr>
          <p:cNvSpPr txBox="1"/>
          <p:nvPr/>
        </p:nvSpPr>
        <p:spPr>
          <a:xfrm>
            <a:off x="2873554" y="4645370"/>
            <a:ext cx="6147709" cy="646331"/>
          </a:xfrm>
          <a:prstGeom prst="rect">
            <a:avLst/>
          </a:prstGeom>
          <a:noFill/>
        </p:spPr>
        <p:txBody>
          <a:bodyPr wrap="none" rtlCol="0">
            <a:spAutoFit/>
          </a:bodyPr>
          <a:lstStyle/>
          <a:p>
            <a:r>
              <a:rPr lang="en-US" dirty="0">
                <a:solidFill>
                  <a:srgbClr val="F6941F"/>
                </a:solidFill>
              </a:rPr>
              <a:t>The Foundation for Sickle Cell Disease Research 30  March 2023</a:t>
            </a:r>
          </a:p>
          <a:p>
            <a:pPr algn="ctr"/>
            <a:r>
              <a:rPr lang="en-US" dirty="0">
                <a:solidFill>
                  <a:srgbClr val="F6941F"/>
                </a:solidFill>
              </a:rPr>
              <a:t>2</a:t>
            </a:r>
            <a:r>
              <a:rPr lang="en-US" baseline="30000" dirty="0">
                <a:solidFill>
                  <a:srgbClr val="F6941F"/>
                </a:solidFill>
              </a:rPr>
              <a:t>nd</a:t>
            </a:r>
            <a:r>
              <a:rPr lang="en-US" dirty="0">
                <a:solidFill>
                  <a:srgbClr val="F6941F"/>
                </a:solidFill>
              </a:rPr>
              <a:t> Annual Nursing Symposium</a:t>
            </a:r>
          </a:p>
        </p:txBody>
      </p:sp>
    </p:spTree>
    <p:extLst>
      <p:ext uri="{BB962C8B-B14F-4D97-AF65-F5344CB8AC3E}">
        <p14:creationId xmlns:p14="http://schemas.microsoft.com/office/powerpoint/2010/main" val="2144562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0D7ABCBD-D9D0-28F1-4294-4740886741A4}"/>
              </a:ext>
            </a:extLst>
          </p:cNvPr>
          <p:cNvSpPr>
            <a:spLocks noGrp="1"/>
          </p:cNvSpPr>
          <p:nvPr>
            <p:ph type="title"/>
          </p:nvPr>
        </p:nvSpPr>
        <p:spPr>
          <a:xfrm>
            <a:off x="838200" y="454577"/>
            <a:ext cx="10515600" cy="1325563"/>
          </a:xfrm>
        </p:spPr>
        <p:txBody>
          <a:bodyPr/>
          <a:lstStyle/>
          <a:p>
            <a:r>
              <a:rPr lang="en-US" dirty="0"/>
              <a:t>Risk of inheritance</a:t>
            </a:r>
          </a:p>
        </p:txBody>
      </p:sp>
      <p:pic>
        <p:nvPicPr>
          <p:cNvPr id="5" name="Content Placeholder 4" descr="A picture containing diagram&#10;&#10;Description automatically generated">
            <a:extLst>
              <a:ext uri="{FF2B5EF4-FFF2-40B4-BE49-F238E27FC236}">
                <a16:creationId xmlns:a16="http://schemas.microsoft.com/office/drawing/2014/main" id="{261D68FF-E433-E840-8AC3-A38680581063}"/>
              </a:ext>
            </a:extLst>
          </p:cNvPr>
          <p:cNvPicPr>
            <a:picLocks noGrp="1" noChangeAspect="1"/>
          </p:cNvPicPr>
          <p:nvPr>
            <p:ph idx="1"/>
          </p:nvPr>
        </p:nvPicPr>
        <p:blipFill>
          <a:blip r:embed="rId3"/>
          <a:stretch>
            <a:fillRect/>
          </a:stretch>
        </p:blipFill>
        <p:spPr>
          <a:xfrm>
            <a:off x="838200" y="2368816"/>
            <a:ext cx="10515600" cy="3443859"/>
          </a:xfrm>
          <a:prstGeom prst="rect">
            <a:avLst/>
          </a:prstGeom>
          <a:noFill/>
        </p:spPr>
      </p:pic>
    </p:spTree>
    <p:extLst>
      <p:ext uri="{BB962C8B-B14F-4D97-AF65-F5344CB8AC3E}">
        <p14:creationId xmlns:p14="http://schemas.microsoft.com/office/powerpoint/2010/main" val="1568491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6">
            <a:extLst>
              <a:ext uri="{FF2B5EF4-FFF2-40B4-BE49-F238E27FC236}">
                <a16:creationId xmlns:a16="http://schemas.microsoft.com/office/drawing/2014/main" id="{4672C17C-B8B1-D6AE-FD16-66EA3604C588}"/>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25853" y="0"/>
            <a:ext cx="11140293" cy="6266415"/>
          </a:xfrm>
        </p:spPr>
      </p:pic>
    </p:spTree>
    <p:extLst>
      <p:ext uri="{BB962C8B-B14F-4D97-AF65-F5344CB8AC3E}">
        <p14:creationId xmlns:p14="http://schemas.microsoft.com/office/powerpoint/2010/main" val="41355187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2">
            <a:extLst>
              <a:ext uri="{FF2B5EF4-FFF2-40B4-BE49-F238E27FC236}">
                <a16:creationId xmlns:a16="http://schemas.microsoft.com/office/drawing/2014/main" id="{1F8D39FC-F7D9-50A8-E3C6-C929723468F2}"/>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525853" y="0"/>
            <a:ext cx="11140293" cy="6266415"/>
          </a:xfrm>
        </p:spPr>
      </p:pic>
    </p:spTree>
    <p:extLst>
      <p:ext uri="{BB962C8B-B14F-4D97-AF65-F5344CB8AC3E}">
        <p14:creationId xmlns:p14="http://schemas.microsoft.com/office/powerpoint/2010/main" val="2324043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912396" y="2190647"/>
            <a:ext cx="8367207" cy="1862048"/>
          </a:xfrm>
          <a:prstGeom prst="rect">
            <a:avLst/>
          </a:prstGeom>
          <a:solidFill>
            <a:srgbClr val="F6941F"/>
          </a:solidFill>
        </p:spPr>
        <p:txBody>
          <a:bodyPr wrap="square" rtlCol="0">
            <a:spAutoFit/>
          </a:bodyPr>
          <a:lstStyle/>
          <a:p>
            <a:pPr algn="ctr"/>
            <a:r>
              <a:rPr lang="en-US" sz="11500" dirty="0">
                <a:solidFill>
                  <a:srgbClr val="115740"/>
                </a:solidFill>
              </a:rPr>
              <a:t>Epidemiology</a:t>
            </a:r>
          </a:p>
        </p:txBody>
      </p:sp>
    </p:spTree>
    <p:extLst>
      <p:ext uri="{BB962C8B-B14F-4D97-AF65-F5344CB8AC3E}">
        <p14:creationId xmlns:p14="http://schemas.microsoft.com/office/powerpoint/2010/main" val="14542481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C4E824E-1034-DFE9-27BD-D7005860E5C7}"/>
              </a:ext>
            </a:extLst>
          </p:cNvPr>
          <p:cNvSpPr txBox="1"/>
          <p:nvPr/>
        </p:nvSpPr>
        <p:spPr>
          <a:xfrm>
            <a:off x="501140" y="5766792"/>
            <a:ext cx="7469352" cy="553998"/>
          </a:xfrm>
          <a:prstGeom prst="rect">
            <a:avLst/>
          </a:prstGeom>
          <a:noFill/>
        </p:spPr>
        <p:txBody>
          <a:bodyPr wrap="none" rtlCol="0">
            <a:spAutoFit/>
          </a:bodyPr>
          <a:lstStyle/>
          <a:p>
            <a:r>
              <a:rPr lang="en-US" sz="1200" kern="120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Piel</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F. B., Steinberg, M. H., &amp; Rees, D. C. (2017). Sickle Cell Disease. </a:t>
            </a:r>
            <a:r>
              <a:rPr lang="en-US" sz="1200" i="1"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New England Journal of Medicine, 376</a:t>
            </a:r>
            <a:r>
              <a:rPr lang="en-US" sz="1200" kern="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(16), 1562.</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A2729514-6659-45CC-9D96-CE74A7FEC788}"/>
              </a:ext>
            </a:extLst>
          </p:cNvPr>
          <p:cNvSpPr txBox="1"/>
          <p:nvPr/>
        </p:nvSpPr>
        <p:spPr>
          <a:xfrm>
            <a:off x="394823" y="87497"/>
            <a:ext cx="5701176" cy="646331"/>
          </a:xfrm>
          <a:prstGeom prst="rect">
            <a:avLst/>
          </a:prstGeom>
          <a:noFill/>
        </p:spPr>
        <p:txBody>
          <a:bodyPr wrap="none" rtlCol="0">
            <a:spAutoFit/>
          </a:bodyPr>
          <a:lstStyle/>
          <a:p>
            <a:r>
              <a:rPr lang="en-US" sz="3600" b="1" dirty="0"/>
              <a:t>300,000 Newborns each year</a:t>
            </a:r>
          </a:p>
        </p:txBody>
      </p:sp>
      <p:pic>
        <p:nvPicPr>
          <p:cNvPr id="8" name="Content Placeholder 4" descr="Timeline&#10;&#10;Description automatically generated">
            <a:extLst>
              <a:ext uri="{FF2B5EF4-FFF2-40B4-BE49-F238E27FC236}">
                <a16:creationId xmlns:a16="http://schemas.microsoft.com/office/drawing/2014/main" id="{2EE3BACB-E48A-FFEC-7002-F7993FE3F011}"/>
              </a:ext>
            </a:extLst>
          </p:cNvPr>
          <p:cNvPicPr>
            <a:picLocks noChangeAspect="1"/>
          </p:cNvPicPr>
          <p:nvPr/>
        </p:nvPicPr>
        <p:blipFill rotWithShape="1">
          <a:blip r:embed="rId3"/>
          <a:stretch/>
        </p:blipFill>
        <p:spPr>
          <a:xfrm>
            <a:off x="7680678" y="2125980"/>
            <a:ext cx="4542503" cy="1760220"/>
          </a:xfrm>
          <a:prstGeom prst="rect">
            <a:avLst/>
          </a:prstGeom>
          <a:noFill/>
        </p:spPr>
      </p:pic>
      <p:pic>
        <p:nvPicPr>
          <p:cNvPr id="5" name="Content Placeholder 9" descr="Map&#10;&#10;Description automatically generated">
            <a:extLst>
              <a:ext uri="{FF2B5EF4-FFF2-40B4-BE49-F238E27FC236}">
                <a16:creationId xmlns:a16="http://schemas.microsoft.com/office/drawing/2014/main" id="{B732F4FE-3DF0-4540-8F66-B32635D60A49}"/>
              </a:ext>
            </a:extLst>
          </p:cNvPr>
          <p:cNvPicPr>
            <a:picLocks noGrp="1" noChangeAspect="1"/>
          </p:cNvPicPr>
          <p:nvPr>
            <p:ph idx="1"/>
          </p:nvPr>
        </p:nvPicPr>
        <p:blipFill rotWithShape="1">
          <a:blip r:embed="rId4"/>
          <a:stretch/>
        </p:blipFill>
        <p:spPr bwMode="auto">
          <a:xfrm>
            <a:off x="289587" y="733828"/>
            <a:ext cx="7440037" cy="4756818"/>
          </a:xfrm>
          <a:prstGeom prst="rect">
            <a:avLst/>
          </a:prstGeom>
          <a:noFill/>
          <a:ln>
            <a:noFill/>
          </a:ln>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922603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38635-0422-B822-2E7B-76DCF57CB024}"/>
              </a:ext>
            </a:extLst>
          </p:cNvPr>
          <p:cNvSpPr>
            <a:spLocks noGrp="1"/>
          </p:cNvSpPr>
          <p:nvPr>
            <p:ph type="title"/>
          </p:nvPr>
        </p:nvSpPr>
        <p:spPr/>
        <p:txBody>
          <a:bodyPr/>
          <a:lstStyle/>
          <a:p>
            <a:r>
              <a:rPr lang="en-US" dirty="0"/>
              <a:t>Epidemiology </a:t>
            </a:r>
            <a:r>
              <a:rPr lang="en-US" sz="2800" dirty="0"/>
              <a:t>(USA)</a:t>
            </a:r>
          </a:p>
        </p:txBody>
      </p:sp>
      <p:sp>
        <p:nvSpPr>
          <p:cNvPr id="3" name="Content Placeholder 2">
            <a:extLst>
              <a:ext uri="{FF2B5EF4-FFF2-40B4-BE49-F238E27FC236}">
                <a16:creationId xmlns:a16="http://schemas.microsoft.com/office/drawing/2014/main" id="{951CCE73-3008-0365-9AB0-7325CD7489CB}"/>
              </a:ext>
            </a:extLst>
          </p:cNvPr>
          <p:cNvSpPr>
            <a:spLocks noGrp="1"/>
          </p:cNvSpPr>
          <p:nvPr>
            <p:ph sz="half" idx="1"/>
          </p:nvPr>
        </p:nvSpPr>
        <p:spPr>
          <a:xfrm>
            <a:off x="838198" y="2157095"/>
            <a:ext cx="10515599" cy="3512185"/>
          </a:xfrm>
        </p:spPr>
        <p:txBody>
          <a:bodyPr/>
          <a:lstStyle/>
          <a:p>
            <a:pPr marL="342900" marR="0" lvl="0" indent="-342900">
              <a:lnSpc>
                <a:spcPct val="107000"/>
              </a:lnSpc>
              <a:spcBef>
                <a:spcPts val="0"/>
              </a:spcBef>
              <a:spcAft>
                <a:spcPts val="800"/>
              </a:spcAft>
              <a:buFont typeface="Wingdings" pitchFamily="2" charset="2"/>
              <a:buChar char=""/>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SCD occurs among about 1 out of every 365 Black or African-American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itchFamily="2" charset="2"/>
              <a:buChar char=""/>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SCD occurs among about 1 out of every 16,300 Hispanic-American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itchFamily="2" charset="2"/>
              <a:buChar char=""/>
              <a:tabLst>
                <a:tab pos="457200" algn="l"/>
              </a:tabLst>
            </a:pPr>
            <a:r>
              <a:rPr lang="en-US" b="1" dirty="0">
                <a:effectLst/>
                <a:latin typeface="Calibri" panose="020F0502020204030204" pitchFamily="34" charset="0"/>
                <a:ea typeface="Times New Roman" panose="02020603050405020304" pitchFamily="18" charset="0"/>
                <a:cs typeface="Times New Roman" panose="02020603050405020304" pitchFamily="18" charset="0"/>
              </a:rPr>
              <a:t>1 out of every 65,000 White-American births</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69865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76B09B2-690D-E967-E6BB-ABF87D6E8251}"/>
              </a:ext>
            </a:extLst>
          </p:cNvPr>
          <p:cNvSpPr>
            <a:spLocks noGrp="1"/>
          </p:cNvSpPr>
          <p:nvPr>
            <p:ph type="title"/>
          </p:nvPr>
        </p:nvSpPr>
        <p:spPr>
          <a:xfrm>
            <a:off x="838200" y="454577"/>
            <a:ext cx="10515600" cy="1325563"/>
          </a:xfrm>
        </p:spPr>
        <p:txBody>
          <a:bodyPr/>
          <a:lstStyle/>
          <a:p>
            <a:endParaRPr lang="en-US"/>
          </a:p>
        </p:txBody>
      </p:sp>
      <p:pic>
        <p:nvPicPr>
          <p:cNvPr id="5" name="Graphic 35">
            <a:extLst>
              <a:ext uri="{FF2B5EF4-FFF2-40B4-BE49-F238E27FC236}">
                <a16:creationId xmlns:a16="http://schemas.microsoft.com/office/drawing/2014/main" id="{15D6095B-C25F-A9A9-B4C6-CC4844F6F17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25853" y="0"/>
            <a:ext cx="11140293" cy="6266415"/>
          </a:xfrm>
        </p:spPr>
      </p:pic>
    </p:spTree>
    <p:extLst>
      <p:ext uri="{BB962C8B-B14F-4D97-AF65-F5344CB8AC3E}">
        <p14:creationId xmlns:p14="http://schemas.microsoft.com/office/powerpoint/2010/main" val="790786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912396" y="2190647"/>
            <a:ext cx="8367207" cy="1862048"/>
          </a:xfrm>
          <a:prstGeom prst="rect">
            <a:avLst/>
          </a:prstGeom>
          <a:noFill/>
        </p:spPr>
        <p:txBody>
          <a:bodyPr wrap="square" rtlCol="0">
            <a:spAutoFit/>
          </a:bodyPr>
          <a:lstStyle/>
          <a:p>
            <a:pPr algn="ctr"/>
            <a:r>
              <a:rPr lang="en-US" sz="11500" dirty="0">
                <a:solidFill>
                  <a:srgbClr val="F6941F"/>
                </a:solidFill>
              </a:rPr>
              <a:t>Pain in SCD</a:t>
            </a:r>
          </a:p>
        </p:txBody>
      </p:sp>
    </p:spTree>
    <p:extLst>
      <p:ext uri="{BB962C8B-B14F-4D97-AF65-F5344CB8AC3E}">
        <p14:creationId xmlns:p14="http://schemas.microsoft.com/office/powerpoint/2010/main" val="2459497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8835-A6B7-81FE-AE03-6AB39039B9C6}"/>
              </a:ext>
            </a:extLst>
          </p:cNvPr>
          <p:cNvSpPr>
            <a:spLocks noGrp="1"/>
          </p:cNvSpPr>
          <p:nvPr>
            <p:ph type="title"/>
          </p:nvPr>
        </p:nvSpPr>
        <p:spPr/>
        <p:txBody>
          <a:bodyPr/>
          <a:lstStyle/>
          <a:p>
            <a:r>
              <a:rPr lang="en-US" dirty="0"/>
              <a:t>Pain</a:t>
            </a:r>
          </a:p>
        </p:txBody>
      </p:sp>
      <p:sp>
        <p:nvSpPr>
          <p:cNvPr id="3" name="Content Placeholder 2">
            <a:extLst>
              <a:ext uri="{FF2B5EF4-FFF2-40B4-BE49-F238E27FC236}">
                <a16:creationId xmlns:a16="http://schemas.microsoft.com/office/drawing/2014/main" id="{FECB2817-EB0D-A68B-39BB-D349B0B2E47B}"/>
              </a:ext>
            </a:extLst>
          </p:cNvPr>
          <p:cNvSpPr>
            <a:spLocks noGrp="1"/>
          </p:cNvSpPr>
          <p:nvPr>
            <p:ph sz="half" idx="1"/>
          </p:nvPr>
        </p:nvSpPr>
        <p:spPr>
          <a:xfrm>
            <a:off x="838199" y="1825625"/>
            <a:ext cx="10781371" cy="4351338"/>
          </a:xfrm>
        </p:spPr>
        <p:txBody>
          <a:bodyPr/>
          <a:lstStyle/>
          <a:p>
            <a:pPr marL="0" indent="0">
              <a:buNone/>
            </a:pPr>
            <a:r>
              <a:rPr lang="en-US" sz="3600" b="1" dirty="0">
                <a:effectLst/>
                <a:latin typeface="Calibri" panose="020F0502020204030204" pitchFamily="34" charset="0"/>
                <a:ea typeface="Times New Roman" panose="02020603050405020304" pitchFamily="18" charset="0"/>
                <a:cs typeface="Times New Roman" panose="02020603050405020304" pitchFamily="18" charset="0"/>
              </a:rPr>
              <a:t>The Hallmark symptom </a:t>
            </a:r>
            <a:r>
              <a:rPr lang="en-US" sz="3600" dirty="0">
                <a:effectLst/>
                <a:latin typeface="Calibri" panose="020F0502020204030204" pitchFamily="34" charset="0"/>
                <a:ea typeface="Times New Roman" panose="02020603050405020304" pitchFamily="18" charset="0"/>
                <a:cs typeface="Times New Roman" panose="02020603050405020304" pitchFamily="18" charset="0"/>
              </a:rPr>
              <a:t>of SCD is intense pain that can start during infancy and increase in severity throughout the life span, leading to hospitalization, poor quality of life, increased healthcare cost and early mortality.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04596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A8835-A6B7-81FE-AE03-6AB39039B9C6}"/>
              </a:ext>
            </a:extLst>
          </p:cNvPr>
          <p:cNvSpPr>
            <a:spLocks noGrp="1"/>
          </p:cNvSpPr>
          <p:nvPr>
            <p:ph type="title"/>
          </p:nvPr>
        </p:nvSpPr>
        <p:spPr>
          <a:xfrm>
            <a:off x="358140" y="54844"/>
            <a:ext cx="10515600" cy="1325563"/>
          </a:xfrm>
        </p:spPr>
        <p:txBody>
          <a:bodyPr/>
          <a:lstStyle/>
          <a:p>
            <a:r>
              <a:rPr lang="en-US" b="1" dirty="0">
                <a:solidFill>
                  <a:schemeClr val="tx1"/>
                </a:solidFill>
              </a:rPr>
              <a:t>Pain: </a:t>
            </a:r>
            <a:r>
              <a:rPr lang="en-US" dirty="0">
                <a:solidFill>
                  <a:schemeClr val="tx1"/>
                </a:solidFill>
              </a:rPr>
              <a:t>Body site and pain days</a:t>
            </a:r>
          </a:p>
        </p:txBody>
      </p:sp>
      <p:pic>
        <p:nvPicPr>
          <p:cNvPr id="9" name="Picture 8" descr="Chart, bar chart&#10;&#10;Description automatically generated">
            <a:extLst>
              <a:ext uri="{FF2B5EF4-FFF2-40B4-BE49-F238E27FC236}">
                <a16:creationId xmlns:a16="http://schemas.microsoft.com/office/drawing/2014/main" id="{773E2539-5934-2BF9-FC43-7A7B67163599}"/>
              </a:ext>
            </a:extLst>
          </p:cNvPr>
          <p:cNvPicPr>
            <a:picLocks noChangeAspect="1"/>
          </p:cNvPicPr>
          <p:nvPr/>
        </p:nvPicPr>
        <p:blipFill>
          <a:blip r:embed="rId3"/>
          <a:stretch>
            <a:fillRect/>
          </a:stretch>
        </p:blipFill>
        <p:spPr>
          <a:xfrm>
            <a:off x="993914" y="1394460"/>
            <a:ext cx="9713844" cy="4583430"/>
          </a:xfrm>
          <a:prstGeom prst="rect">
            <a:avLst/>
          </a:prstGeom>
        </p:spPr>
      </p:pic>
      <p:sp>
        <p:nvSpPr>
          <p:cNvPr id="10" name="TextBox 9">
            <a:extLst>
              <a:ext uri="{FF2B5EF4-FFF2-40B4-BE49-F238E27FC236}">
                <a16:creationId xmlns:a16="http://schemas.microsoft.com/office/drawing/2014/main" id="{1BA7C55E-E670-C8DC-DE09-5F4B08531849}"/>
              </a:ext>
            </a:extLst>
          </p:cNvPr>
          <p:cNvSpPr txBox="1"/>
          <p:nvPr/>
        </p:nvSpPr>
        <p:spPr>
          <a:xfrm>
            <a:off x="8970699" y="5486400"/>
            <a:ext cx="3027192" cy="738664"/>
          </a:xfrm>
          <a:prstGeom prst="rect">
            <a:avLst/>
          </a:prstGeom>
          <a:noFill/>
        </p:spPr>
        <p:txBody>
          <a:bodyPr wrap="square" rtlCol="0">
            <a:spAutoFit/>
          </a:bodyPr>
          <a:lstStyle/>
          <a:p>
            <a:r>
              <a:rPr lang="en-US" sz="1400" b="0" i="0" dirty="0" err="1">
                <a:solidFill>
                  <a:srgbClr val="212121"/>
                </a:solidFill>
                <a:effectLst/>
              </a:rPr>
              <a:t>McClish</a:t>
            </a:r>
            <a:r>
              <a:rPr lang="en-US" sz="1400" b="0" i="0" dirty="0">
                <a:solidFill>
                  <a:srgbClr val="212121"/>
                </a:solidFill>
                <a:effectLst/>
              </a:rPr>
              <a:t> DK, Smith WR, et. al., Pain site frequency and location in sickle cell disease: the </a:t>
            </a:r>
            <a:r>
              <a:rPr lang="en-US" sz="1400" b="0" i="0" dirty="0" err="1">
                <a:solidFill>
                  <a:srgbClr val="212121"/>
                </a:solidFill>
                <a:effectLst/>
              </a:rPr>
              <a:t>PiSCES</a:t>
            </a:r>
            <a:r>
              <a:rPr lang="en-US" sz="1400" b="0" i="0" dirty="0">
                <a:solidFill>
                  <a:srgbClr val="212121"/>
                </a:solidFill>
                <a:effectLst/>
              </a:rPr>
              <a:t> project. Pain. 2009</a:t>
            </a:r>
            <a:endParaRPr lang="en-US" sz="1400" dirty="0"/>
          </a:p>
        </p:txBody>
      </p:sp>
    </p:spTree>
    <p:extLst>
      <p:ext uri="{BB962C8B-B14F-4D97-AF65-F5344CB8AC3E}">
        <p14:creationId xmlns:p14="http://schemas.microsoft.com/office/powerpoint/2010/main" val="2954906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AE762-B07E-BCE9-8C00-A74911049EEF}"/>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0808A195-8E69-A533-4F52-23F66D4ADED6}"/>
              </a:ext>
            </a:extLst>
          </p:cNvPr>
          <p:cNvSpPr>
            <a:spLocks noGrp="1"/>
          </p:cNvSpPr>
          <p:nvPr>
            <p:ph sz="half" idx="1"/>
          </p:nvPr>
        </p:nvSpPr>
        <p:spPr>
          <a:xfrm>
            <a:off x="838200" y="1825625"/>
            <a:ext cx="10393680" cy="4351338"/>
          </a:xfrm>
        </p:spPr>
        <p:txBody>
          <a:bodyPr/>
          <a:lstStyle/>
          <a:p>
            <a:r>
              <a:rPr lang="en-US" dirty="0"/>
              <a:t>Keesha (Powell) Roach – No conflicts of interest to disclose</a:t>
            </a:r>
          </a:p>
        </p:txBody>
      </p:sp>
    </p:spTree>
    <p:extLst>
      <p:ext uri="{BB962C8B-B14F-4D97-AF65-F5344CB8AC3E}">
        <p14:creationId xmlns:p14="http://schemas.microsoft.com/office/powerpoint/2010/main" val="17841078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8">
            <a:extLst>
              <a:ext uri="{FF2B5EF4-FFF2-40B4-BE49-F238E27FC236}">
                <a16:creationId xmlns:a16="http://schemas.microsoft.com/office/drawing/2014/main" id="{5A5E7F01-579B-B810-E3F6-D2A26FE9C47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497496" y="1020417"/>
            <a:ext cx="9405515" cy="5290602"/>
          </a:xfrm>
        </p:spPr>
      </p:pic>
      <p:sp>
        <p:nvSpPr>
          <p:cNvPr id="2" name="TextBox 1">
            <a:extLst>
              <a:ext uri="{FF2B5EF4-FFF2-40B4-BE49-F238E27FC236}">
                <a16:creationId xmlns:a16="http://schemas.microsoft.com/office/drawing/2014/main" id="{C0C84640-7B38-5AE3-A9BD-B05D000B3CCE}"/>
              </a:ext>
            </a:extLst>
          </p:cNvPr>
          <p:cNvSpPr txBox="1"/>
          <p:nvPr/>
        </p:nvSpPr>
        <p:spPr>
          <a:xfrm>
            <a:off x="198783" y="148448"/>
            <a:ext cx="11993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srgbClr val="F6941F"/>
                </a:solidFill>
              </a:rPr>
              <a:t>Factors that Contribute to Pain</a:t>
            </a:r>
          </a:p>
        </p:txBody>
      </p:sp>
    </p:spTree>
    <p:extLst>
      <p:ext uri="{BB962C8B-B14F-4D97-AF65-F5344CB8AC3E}">
        <p14:creationId xmlns:p14="http://schemas.microsoft.com/office/powerpoint/2010/main" val="374352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Graphic 8">
            <a:extLst>
              <a:ext uri="{FF2B5EF4-FFF2-40B4-BE49-F238E27FC236}">
                <a16:creationId xmlns:a16="http://schemas.microsoft.com/office/drawing/2014/main" id="{5A5E7F01-579B-B810-E3F6-D2A26FE9C47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825192" y="163911"/>
            <a:ext cx="10928194" cy="6147109"/>
          </a:xfrm>
        </p:spPr>
      </p:pic>
    </p:spTree>
    <p:extLst>
      <p:ext uri="{BB962C8B-B14F-4D97-AF65-F5344CB8AC3E}">
        <p14:creationId xmlns:p14="http://schemas.microsoft.com/office/powerpoint/2010/main" val="6174570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078862" y="2497976"/>
            <a:ext cx="10034276" cy="1862048"/>
          </a:xfrm>
          <a:prstGeom prst="rect">
            <a:avLst/>
          </a:prstGeom>
          <a:noFill/>
        </p:spPr>
        <p:txBody>
          <a:bodyPr wrap="square" rtlCol="0">
            <a:spAutoFit/>
          </a:bodyPr>
          <a:lstStyle/>
          <a:p>
            <a:pPr algn="ctr"/>
            <a:r>
              <a:rPr lang="en-US" sz="11500" dirty="0">
                <a:solidFill>
                  <a:srgbClr val="F6941F"/>
                </a:solidFill>
              </a:rPr>
              <a:t>Pathophysiology</a:t>
            </a:r>
          </a:p>
        </p:txBody>
      </p:sp>
    </p:spTree>
    <p:extLst>
      <p:ext uri="{BB962C8B-B14F-4D97-AF65-F5344CB8AC3E}">
        <p14:creationId xmlns:p14="http://schemas.microsoft.com/office/powerpoint/2010/main" val="9388710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C8D2-2023-D3D5-DF4A-CC193B8564EF}"/>
              </a:ext>
            </a:extLst>
          </p:cNvPr>
          <p:cNvSpPr>
            <a:spLocks noGrp="1"/>
          </p:cNvSpPr>
          <p:nvPr>
            <p:ph type="title"/>
          </p:nvPr>
        </p:nvSpPr>
        <p:spPr>
          <a:xfrm>
            <a:off x="1060295" y="319665"/>
            <a:ext cx="10515600" cy="1325563"/>
          </a:xfrm>
        </p:spPr>
        <p:txBody>
          <a:bodyPr/>
          <a:lstStyle/>
          <a:p>
            <a:r>
              <a:rPr lang="en-US" dirty="0"/>
              <a:t>Sickle Cell Variants</a:t>
            </a:r>
          </a:p>
        </p:txBody>
      </p:sp>
      <p:sp>
        <p:nvSpPr>
          <p:cNvPr id="3" name="Content Placeholder 2">
            <a:extLst>
              <a:ext uri="{FF2B5EF4-FFF2-40B4-BE49-F238E27FC236}">
                <a16:creationId xmlns:a16="http://schemas.microsoft.com/office/drawing/2014/main" id="{07348B97-231B-F5C1-96D5-3F1914889510}"/>
              </a:ext>
            </a:extLst>
          </p:cNvPr>
          <p:cNvSpPr>
            <a:spLocks noGrp="1"/>
          </p:cNvSpPr>
          <p:nvPr>
            <p:ph sz="half" idx="1"/>
          </p:nvPr>
        </p:nvSpPr>
        <p:spPr>
          <a:xfrm>
            <a:off x="838200" y="1825625"/>
            <a:ext cx="10959790" cy="4351338"/>
          </a:xfrm>
        </p:spPr>
        <p:txBody>
          <a:bodyPr numCol="2">
            <a:normAutofit/>
          </a:bodyPr>
          <a:lstStyle/>
          <a:p>
            <a:r>
              <a:rPr lang="en-US" sz="4400" dirty="0"/>
              <a:t>Hb SS</a:t>
            </a:r>
          </a:p>
          <a:p>
            <a:r>
              <a:rPr lang="en-US" sz="4400" dirty="0"/>
              <a:t>Hb S Beta zero</a:t>
            </a:r>
          </a:p>
          <a:p>
            <a:r>
              <a:rPr lang="en-US" sz="4400" dirty="0"/>
              <a:t>Hb S Beta plus</a:t>
            </a:r>
          </a:p>
          <a:p>
            <a:r>
              <a:rPr lang="en-US" sz="4400" dirty="0"/>
              <a:t>Hb SC</a:t>
            </a:r>
          </a:p>
          <a:p>
            <a:r>
              <a:rPr lang="en-US" sz="4400" dirty="0"/>
              <a:t>Hb SO-Arab</a:t>
            </a:r>
          </a:p>
          <a:p>
            <a:r>
              <a:rPr lang="en-US" sz="4400" dirty="0"/>
              <a:t>Hb SE</a:t>
            </a:r>
          </a:p>
          <a:p>
            <a:r>
              <a:rPr lang="en-US" sz="4400" dirty="0"/>
              <a:t>Hb SD-Punjab</a:t>
            </a:r>
          </a:p>
          <a:p>
            <a:r>
              <a:rPr lang="en-US" sz="4400" dirty="0"/>
              <a:t>Hb S-Haringey</a:t>
            </a:r>
          </a:p>
          <a:p>
            <a:r>
              <a:rPr lang="en-US" sz="4400" dirty="0"/>
              <a:t>Hb Monroe </a:t>
            </a:r>
          </a:p>
          <a:p>
            <a:endParaRPr lang="en-US" sz="4400" dirty="0"/>
          </a:p>
        </p:txBody>
      </p:sp>
    </p:spTree>
    <p:extLst>
      <p:ext uri="{BB962C8B-B14F-4D97-AF65-F5344CB8AC3E}">
        <p14:creationId xmlns:p14="http://schemas.microsoft.com/office/powerpoint/2010/main" val="2713933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5" descr="Diagram, schematic&#10;&#10;Description automatically generated">
            <a:extLst>
              <a:ext uri="{FF2B5EF4-FFF2-40B4-BE49-F238E27FC236}">
                <a16:creationId xmlns:a16="http://schemas.microsoft.com/office/drawing/2014/main" id="{5D8CFEEE-A410-9B6E-39AB-7C240373E254}"/>
              </a:ext>
            </a:extLst>
          </p:cNvPr>
          <p:cNvPicPr>
            <a:picLocks noChangeAspect="1"/>
          </p:cNvPicPr>
          <p:nvPr/>
        </p:nvPicPr>
        <p:blipFill>
          <a:blip r:embed="rId3"/>
          <a:stretch>
            <a:fillRect/>
          </a:stretch>
        </p:blipFill>
        <p:spPr>
          <a:xfrm>
            <a:off x="1641524" y="780728"/>
            <a:ext cx="8252460" cy="5485135"/>
          </a:xfrm>
          <a:prstGeom prst="rect">
            <a:avLst/>
          </a:prstGeom>
        </p:spPr>
      </p:pic>
      <p:sp>
        <p:nvSpPr>
          <p:cNvPr id="10" name="Title 1">
            <a:extLst>
              <a:ext uri="{FF2B5EF4-FFF2-40B4-BE49-F238E27FC236}">
                <a16:creationId xmlns:a16="http://schemas.microsoft.com/office/drawing/2014/main" id="{5C18A02C-2E8F-29CA-0AEE-C008BC18C327}"/>
              </a:ext>
            </a:extLst>
          </p:cNvPr>
          <p:cNvSpPr>
            <a:spLocks noGrp="1"/>
          </p:cNvSpPr>
          <p:nvPr>
            <p:ph type="title"/>
          </p:nvPr>
        </p:nvSpPr>
        <p:spPr>
          <a:xfrm>
            <a:off x="838200" y="-36073"/>
            <a:ext cx="10515600" cy="1325563"/>
          </a:xfrm>
        </p:spPr>
        <p:txBody>
          <a:bodyPr/>
          <a:lstStyle/>
          <a:p>
            <a:r>
              <a:rPr lang="en-US" dirty="0"/>
              <a:t>Pathophysiologic Pathways</a:t>
            </a:r>
          </a:p>
        </p:txBody>
      </p:sp>
      <p:sp>
        <p:nvSpPr>
          <p:cNvPr id="6" name="TextBox 5">
            <a:extLst>
              <a:ext uri="{FF2B5EF4-FFF2-40B4-BE49-F238E27FC236}">
                <a16:creationId xmlns:a16="http://schemas.microsoft.com/office/drawing/2014/main" id="{CC438071-3E8B-42E2-4046-EF4DCCBB6E38}"/>
              </a:ext>
            </a:extLst>
          </p:cNvPr>
          <p:cNvSpPr txBox="1"/>
          <p:nvPr/>
        </p:nvSpPr>
        <p:spPr>
          <a:xfrm>
            <a:off x="9501554" y="5311756"/>
            <a:ext cx="2572923" cy="954107"/>
          </a:xfrm>
          <a:prstGeom prst="rect">
            <a:avLst/>
          </a:prstGeom>
          <a:noFill/>
        </p:spPr>
        <p:txBody>
          <a:bodyPr wrap="square" rtlCol="0">
            <a:spAutoFit/>
          </a:bodyPr>
          <a:lstStyle/>
          <a:p>
            <a:r>
              <a:rPr lang="en-US" sz="1400" b="0" i="0" dirty="0" err="1">
                <a:solidFill>
                  <a:srgbClr val="212121"/>
                </a:solidFill>
                <a:effectLst/>
                <a:latin typeface="BlinkMacSystemFont"/>
              </a:rPr>
              <a:t>Sundd</a:t>
            </a:r>
            <a:r>
              <a:rPr lang="en-US" sz="1400" b="0" i="0" dirty="0">
                <a:solidFill>
                  <a:srgbClr val="212121"/>
                </a:solidFill>
                <a:effectLst/>
                <a:latin typeface="BlinkMacSystemFont"/>
              </a:rPr>
              <a:t> P, Gladwin MT, </a:t>
            </a:r>
            <a:r>
              <a:rPr lang="en-US" sz="1400" b="0" i="0" dirty="0" err="1">
                <a:solidFill>
                  <a:srgbClr val="212121"/>
                </a:solidFill>
                <a:effectLst/>
                <a:latin typeface="BlinkMacSystemFont"/>
              </a:rPr>
              <a:t>Novelli</a:t>
            </a:r>
            <a:r>
              <a:rPr lang="en-US" sz="1400" b="0" i="0" dirty="0">
                <a:solidFill>
                  <a:srgbClr val="212121"/>
                </a:solidFill>
                <a:effectLst/>
                <a:latin typeface="BlinkMacSystemFont"/>
              </a:rPr>
              <a:t> EM. Pathophysiology of Sickle Cell Disease. </a:t>
            </a:r>
            <a:r>
              <a:rPr lang="en-US" sz="1400" b="0" i="1" dirty="0" err="1">
                <a:solidFill>
                  <a:srgbClr val="212121"/>
                </a:solidFill>
                <a:effectLst/>
                <a:latin typeface="BlinkMacSystemFont"/>
              </a:rPr>
              <a:t>Annu</a:t>
            </a:r>
            <a:r>
              <a:rPr lang="en-US" sz="1400" b="0" i="1" dirty="0">
                <a:solidFill>
                  <a:srgbClr val="212121"/>
                </a:solidFill>
                <a:effectLst/>
                <a:latin typeface="BlinkMacSystemFont"/>
              </a:rPr>
              <a:t> Rev </a:t>
            </a:r>
            <a:r>
              <a:rPr lang="en-US" sz="1400" b="0" i="1" dirty="0" err="1">
                <a:solidFill>
                  <a:srgbClr val="212121"/>
                </a:solidFill>
                <a:effectLst/>
                <a:latin typeface="BlinkMacSystemFont"/>
              </a:rPr>
              <a:t>Pathol</a:t>
            </a:r>
            <a:r>
              <a:rPr lang="en-US" sz="1400" b="0" i="0" dirty="0">
                <a:solidFill>
                  <a:srgbClr val="212121"/>
                </a:solidFill>
                <a:effectLst/>
                <a:latin typeface="BlinkMacSystemFont"/>
              </a:rPr>
              <a:t>. 2019</a:t>
            </a:r>
            <a:endParaRPr lang="en-US" sz="1400" dirty="0"/>
          </a:p>
        </p:txBody>
      </p:sp>
    </p:spTree>
    <p:extLst>
      <p:ext uri="{BB962C8B-B14F-4D97-AF65-F5344CB8AC3E}">
        <p14:creationId xmlns:p14="http://schemas.microsoft.com/office/powerpoint/2010/main" val="3841576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2639286-1691-8D68-DCAD-388192993B0D}"/>
              </a:ext>
            </a:extLst>
          </p:cNvPr>
          <p:cNvSpPr txBox="1">
            <a:spLocks/>
          </p:cNvSpPr>
          <p:nvPr/>
        </p:nvSpPr>
        <p:spPr>
          <a:xfrm>
            <a:off x="323045" y="320675"/>
            <a:ext cx="10515600" cy="62758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Arial"/>
                <a:cs typeface="Arial"/>
              </a:rPr>
              <a:t>SCD-related Pain Is Due to Complex Interactions Surrounding the Peripheral and Central Nervous </a:t>
            </a:r>
            <a:r>
              <a:rPr lang="en-US" sz="2800" dirty="0">
                <a:latin typeface="Arial" panose="020B0604020202020204" pitchFamily="34" charset="0"/>
                <a:cs typeface="Arial" panose="020B0604020202020204" pitchFamily="34" charset="0"/>
              </a:rPr>
              <a:t>Systems</a:t>
            </a:r>
          </a:p>
        </p:txBody>
      </p:sp>
      <p:sp>
        <p:nvSpPr>
          <p:cNvPr id="5" name="Content Placeholder 3">
            <a:extLst>
              <a:ext uri="{FF2B5EF4-FFF2-40B4-BE49-F238E27FC236}">
                <a16:creationId xmlns:a16="http://schemas.microsoft.com/office/drawing/2014/main" id="{45C29F69-263E-A216-4E86-59DCA6643A43}"/>
              </a:ext>
            </a:extLst>
          </p:cNvPr>
          <p:cNvSpPr txBox="1">
            <a:spLocks/>
          </p:cNvSpPr>
          <p:nvPr/>
        </p:nvSpPr>
        <p:spPr>
          <a:xfrm>
            <a:off x="6057815" y="1308716"/>
            <a:ext cx="5533895" cy="45364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solidFill>
                  <a:srgbClr val="1461AD"/>
                </a:solidFill>
              </a:rPr>
              <a:t>Nociceptors </a:t>
            </a:r>
          </a:p>
          <a:p>
            <a:r>
              <a:rPr lang="en-US" b="1" dirty="0">
                <a:solidFill>
                  <a:schemeClr val="accent1"/>
                </a:solidFill>
              </a:rPr>
              <a:t>Noxious environment stimulates the primary afferents</a:t>
            </a:r>
            <a:endParaRPr lang="en-US" dirty="0"/>
          </a:p>
          <a:p>
            <a:r>
              <a:rPr lang="en-US" b="1" dirty="0">
                <a:solidFill>
                  <a:schemeClr val="accent1"/>
                </a:solidFill>
              </a:rPr>
              <a:t>Repeated VOCs may cause sensitization leading to an impaired therapeutic response</a:t>
            </a:r>
          </a:p>
          <a:p>
            <a:r>
              <a:rPr lang="en-US" b="1" dirty="0">
                <a:solidFill>
                  <a:schemeClr val="accent1"/>
                </a:solidFill>
              </a:rPr>
              <a:t>Recurrent VOCs may lead to a sustained noxious environment</a:t>
            </a:r>
            <a:r>
              <a:rPr lang="en-US" dirty="0"/>
              <a:t>, </a:t>
            </a:r>
          </a:p>
        </p:txBody>
      </p:sp>
      <p:sp>
        <p:nvSpPr>
          <p:cNvPr id="6" name="Slide Number Placeholder 5">
            <a:extLst>
              <a:ext uri="{FF2B5EF4-FFF2-40B4-BE49-F238E27FC236}">
                <a16:creationId xmlns:a16="http://schemas.microsoft.com/office/drawing/2014/main" id="{413B2CC5-4E70-DBB4-D99F-DC2456F45F91}"/>
              </a:ext>
            </a:extLst>
          </p:cNvPr>
          <p:cNvSpPr txBox="1">
            <a:spLocks/>
          </p:cNvSpPr>
          <p:nvPr/>
        </p:nvSpPr>
        <p:spPr>
          <a:xfrm>
            <a:off x="9307755" y="6613191"/>
            <a:ext cx="2743200" cy="24637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29E2962-DAA8-3C40-A413-12D04E83F20F}" type="slidenum">
              <a:rPr lang="en-US" smtClean="0"/>
              <a:pPr/>
              <a:t>25</a:t>
            </a:fld>
            <a:endParaRPr lang="en-US"/>
          </a:p>
        </p:txBody>
      </p:sp>
      <p:sp>
        <p:nvSpPr>
          <p:cNvPr id="7" name="Footer Placeholder 6">
            <a:extLst>
              <a:ext uri="{FF2B5EF4-FFF2-40B4-BE49-F238E27FC236}">
                <a16:creationId xmlns:a16="http://schemas.microsoft.com/office/drawing/2014/main" id="{3C1FB8C6-C3BA-98FE-D082-38527BB71E04}"/>
              </a:ext>
            </a:extLst>
          </p:cNvPr>
          <p:cNvSpPr txBox="1">
            <a:spLocks/>
          </p:cNvSpPr>
          <p:nvPr/>
        </p:nvSpPr>
        <p:spPr>
          <a:xfrm>
            <a:off x="6360716" y="5473974"/>
            <a:ext cx="5735980" cy="74790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7F7F7F"/>
                </a:solidFill>
              </a:rPr>
              <a:t>DRG, dorsal root ganglion; PAR2, protease-activated receptor 2; TRPV1, cation channel subfamily V member </a:t>
            </a:r>
          </a:p>
          <a:p>
            <a:r>
              <a:rPr lang="en-US" sz="1600" dirty="0" err="1">
                <a:solidFill>
                  <a:srgbClr val="7F7F7F"/>
                </a:solidFill>
              </a:rPr>
              <a:t>Aich</a:t>
            </a:r>
            <a:r>
              <a:rPr lang="en-US" sz="1600" dirty="0">
                <a:solidFill>
                  <a:srgbClr val="7F7F7F"/>
                </a:solidFill>
              </a:rPr>
              <a:t> A et al. </a:t>
            </a:r>
            <a:r>
              <a:rPr lang="en-US" sz="1600" dirty="0" err="1">
                <a:solidFill>
                  <a:srgbClr val="7F7F7F"/>
                </a:solidFill>
              </a:rPr>
              <a:t>Curr</a:t>
            </a:r>
            <a:r>
              <a:rPr lang="en-US" sz="1600" dirty="0">
                <a:solidFill>
                  <a:srgbClr val="7F7F7F"/>
                </a:solidFill>
              </a:rPr>
              <a:t> </a:t>
            </a:r>
            <a:r>
              <a:rPr lang="en-US" sz="1600" dirty="0" err="1">
                <a:solidFill>
                  <a:srgbClr val="7F7F7F"/>
                </a:solidFill>
              </a:rPr>
              <a:t>Opin</a:t>
            </a:r>
            <a:r>
              <a:rPr lang="en-US" sz="1600" dirty="0">
                <a:solidFill>
                  <a:srgbClr val="7F7F7F"/>
                </a:solidFill>
              </a:rPr>
              <a:t> </a:t>
            </a:r>
            <a:r>
              <a:rPr lang="en-US" sz="1600" dirty="0" err="1">
                <a:solidFill>
                  <a:srgbClr val="7F7F7F"/>
                </a:solidFill>
              </a:rPr>
              <a:t>Hematol</a:t>
            </a:r>
            <a:r>
              <a:rPr lang="en-US" sz="1600" dirty="0">
                <a:solidFill>
                  <a:srgbClr val="7F7F7F"/>
                </a:solidFill>
              </a:rPr>
              <a:t>. 2019;26(3):131-138.</a:t>
            </a:r>
          </a:p>
        </p:txBody>
      </p:sp>
      <p:grpSp>
        <p:nvGrpSpPr>
          <p:cNvPr id="8" name="Group 7">
            <a:extLst>
              <a:ext uri="{FF2B5EF4-FFF2-40B4-BE49-F238E27FC236}">
                <a16:creationId xmlns:a16="http://schemas.microsoft.com/office/drawing/2014/main" id="{CA43D7CB-0EF3-7F3D-A38D-252E625AD4EF}"/>
              </a:ext>
            </a:extLst>
          </p:cNvPr>
          <p:cNvGrpSpPr/>
          <p:nvPr/>
        </p:nvGrpSpPr>
        <p:grpSpPr>
          <a:xfrm>
            <a:off x="323045" y="1224790"/>
            <a:ext cx="5401894" cy="3407609"/>
            <a:chOff x="622349" y="1666060"/>
            <a:chExt cx="5166053" cy="3258836"/>
          </a:xfrm>
        </p:grpSpPr>
        <p:pic>
          <p:nvPicPr>
            <p:cNvPr id="9" name="Content Placeholder 7">
              <a:extLst>
                <a:ext uri="{FF2B5EF4-FFF2-40B4-BE49-F238E27FC236}">
                  <a16:creationId xmlns:a16="http://schemas.microsoft.com/office/drawing/2014/main" id="{05834946-2D49-CAD8-379C-C6A94CF750D1}"/>
                </a:ext>
              </a:extLst>
            </p:cNvPr>
            <p:cNvPicPr>
              <a:picLocks noChangeAspect="1"/>
            </p:cNvPicPr>
            <p:nvPr/>
          </p:nvPicPr>
          <p:blipFill>
            <a:blip r:embed="rId3"/>
            <a:stretch>
              <a:fillRect/>
            </a:stretch>
          </p:blipFill>
          <p:spPr>
            <a:xfrm>
              <a:off x="719328" y="1896892"/>
              <a:ext cx="4898808" cy="3028004"/>
            </a:xfrm>
            <a:prstGeom prst="rect">
              <a:avLst/>
            </a:prstGeom>
            <a:noFill/>
          </p:spPr>
        </p:pic>
        <p:sp>
          <p:nvSpPr>
            <p:cNvPr id="10" name="TextBox 9">
              <a:extLst>
                <a:ext uri="{FF2B5EF4-FFF2-40B4-BE49-F238E27FC236}">
                  <a16:creationId xmlns:a16="http://schemas.microsoft.com/office/drawing/2014/main" id="{FC449417-4CB4-510C-310B-1AD4BF7EEF18}"/>
                </a:ext>
              </a:extLst>
            </p:cNvPr>
            <p:cNvSpPr txBox="1"/>
            <p:nvPr/>
          </p:nvSpPr>
          <p:spPr>
            <a:xfrm>
              <a:off x="2874819" y="2292531"/>
              <a:ext cx="535577" cy="200055"/>
            </a:xfrm>
            <a:prstGeom prst="rect">
              <a:avLst/>
            </a:prstGeom>
            <a:noFill/>
          </p:spPr>
          <p:txBody>
            <a:bodyPr wrap="square" rtlCol="0">
              <a:spAutoFit/>
            </a:bodyPr>
            <a:lstStyle/>
            <a:p>
              <a:pPr algn="ctr"/>
              <a:r>
                <a:rPr lang="en-US" sz="700" dirty="0"/>
                <a:t>DRG</a:t>
              </a:r>
            </a:p>
          </p:txBody>
        </p:sp>
        <p:sp>
          <p:nvSpPr>
            <p:cNvPr id="11" name="TextBox 10">
              <a:extLst>
                <a:ext uri="{FF2B5EF4-FFF2-40B4-BE49-F238E27FC236}">
                  <a16:creationId xmlns:a16="http://schemas.microsoft.com/office/drawing/2014/main" id="{F123EEE6-9D7F-E621-E896-E2BA8B064EC2}"/>
                </a:ext>
              </a:extLst>
            </p:cNvPr>
            <p:cNvSpPr txBox="1"/>
            <p:nvPr/>
          </p:nvSpPr>
          <p:spPr>
            <a:xfrm>
              <a:off x="1555409" y="2207850"/>
              <a:ext cx="535577" cy="200055"/>
            </a:xfrm>
            <a:prstGeom prst="rect">
              <a:avLst/>
            </a:prstGeom>
            <a:noFill/>
          </p:spPr>
          <p:txBody>
            <a:bodyPr wrap="square" rtlCol="0">
              <a:spAutoFit/>
            </a:bodyPr>
            <a:lstStyle/>
            <a:p>
              <a:pPr algn="ctr"/>
              <a:r>
                <a:rPr lang="en-US" sz="700" dirty="0"/>
                <a:t>TRPV1</a:t>
              </a:r>
            </a:p>
          </p:txBody>
        </p:sp>
        <p:sp>
          <p:nvSpPr>
            <p:cNvPr id="12" name="TextBox 11">
              <a:extLst>
                <a:ext uri="{FF2B5EF4-FFF2-40B4-BE49-F238E27FC236}">
                  <a16:creationId xmlns:a16="http://schemas.microsoft.com/office/drawing/2014/main" id="{288BD7AD-C23D-94BF-0FF9-E1B2194DFD00}"/>
                </a:ext>
              </a:extLst>
            </p:cNvPr>
            <p:cNvSpPr txBox="1"/>
            <p:nvPr/>
          </p:nvSpPr>
          <p:spPr>
            <a:xfrm>
              <a:off x="622349" y="2307877"/>
              <a:ext cx="535577" cy="200055"/>
            </a:xfrm>
            <a:prstGeom prst="rect">
              <a:avLst/>
            </a:prstGeom>
            <a:noFill/>
          </p:spPr>
          <p:txBody>
            <a:bodyPr wrap="square" rtlCol="0">
              <a:spAutoFit/>
            </a:bodyPr>
            <a:lstStyle/>
            <a:p>
              <a:pPr algn="ctr"/>
              <a:r>
                <a:rPr lang="en-US" sz="700" dirty="0"/>
                <a:t>PAR2</a:t>
              </a:r>
            </a:p>
          </p:txBody>
        </p:sp>
        <p:sp>
          <p:nvSpPr>
            <p:cNvPr id="13" name="TextBox 12">
              <a:extLst>
                <a:ext uri="{FF2B5EF4-FFF2-40B4-BE49-F238E27FC236}">
                  <a16:creationId xmlns:a16="http://schemas.microsoft.com/office/drawing/2014/main" id="{EFCAB570-40D2-5ACE-36A4-0D7FF89A1F12}"/>
                </a:ext>
              </a:extLst>
            </p:cNvPr>
            <p:cNvSpPr txBox="1"/>
            <p:nvPr/>
          </p:nvSpPr>
          <p:spPr>
            <a:xfrm>
              <a:off x="1458430" y="2469335"/>
              <a:ext cx="535577" cy="200055"/>
            </a:xfrm>
            <a:prstGeom prst="rect">
              <a:avLst/>
            </a:prstGeom>
            <a:noFill/>
          </p:spPr>
          <p:txBody>
            <a:bodyPr wrap="square" rtlCol="0">
              <a:spAutoFit/>
            </a:bodyPr>
            <a:lstStyle/>
            <a:p>
              <a:pPr algn="ctr"/>
              <a:r>
                <a:rPr lang="en-US" sz="700" dirty="0"/>
                <a:t>Ca</a:t>
              </a:r>
              <a:r>
                <a:rPr lang="en-US" sz="700" baseline="30000" dirty="0"/>
                <a:t>+2</a:t>
              </a:r>
            </a:p>
          </p:txBody>
        </p:sp>
        <p:sp>
          <p:nvSpPr>
            <p:cNvPr id="14" name="TextBox 13">
              <a:extLst>
                <a:ext uri="{FF2B5EF4-FFF2-40B4-BE49-F238E27FC236}">
                  <a16:creationId xmlns:a16="http://schemas.microsoft.com/office/drawing/2014/main" id="{0B70CD6E-D42C-03DD-CDE1-8F71E074231D}"/>
                </a:ext>
              </a:extLst>
            </p:cNvPr>
            <p:cNvSpPr txBox="1"/>
            <p:nvPr/>
          </p:nvSpPr>
          <p:spPr>
            <a:xfrm>
              <a:off x="2112019" y="2579102"/>
              <a:ext cx="683681" cy="307777"/>
            </a:xfrm>
            <a:prstGeom prst="rect">
              <a:avLst/>
            </a:prstGeom>
            <a:noFill/>
          </p:spPr>
          <p:txBody>
            <a:bodyPr wrap="square" rtlCol="0">
              <a:spAutoFit/>
            </a:bodyPr>
            <a:lstStyle/>
            <a:p>
              <a:pPr algn="ctr"/>
              <a:r>
                <a:rPr lang="en-US" sz="700" dirty="0"/>
                <a:t>Peripheral </a:t>
              </a:r>
              <a:br>
                <a:rPr lang="en-US" sz="700" dirty="0"/>
              </a:br>
              <a:r>
                <a:rPr lang="en-US" sz="700" dirty="0"/>
                <a:t>nerve fibers</a:t>
              </a:r>
            </a:p>
          </p:txBody>
        </p:sp>
        <p:sp>
          <p:nvSpPr>
            <p:cNvPr id="15" name="TextBox 14">
              <a:extLst>
                <a:ext uri="{FF2B5EF4-FFF2-40B4-BE49-F238E27FC236}">
                  <a16:creationId xmlns:a16="http://schemas.microsoft.com/office/drawing/2014/main" id="{3823F2C5-D331-3B44-63D8-7EEF8CCF7566}"/>
                </a:ext>
              </a:extLst>
            </p:cNvPr>
            <p:cNvSpPr txBox="1"/>
            <p:nvPr/>
          </p:nvSpPr>
          <p:spPr>
            <a:xfrm>
              <a:off x="4627230" y="3163388"/>
              <a:ext cx="1161172" cy="200055"/>
            </a:xfrm>
            <a:prstGeom prst="rect">
              <a:avLst/>
            </a:prstGeom>
            <a:noFill/>
          </p:spPr>
          <p:txBody>
            <a:bodyPr wrap="square" rtlCol="0">
              <a:spAutoFit/>
            </a:bodyPr>
            <a:lstStyle/>
            <a:p>
              <a:pPr algn="ctr"/>
              <a:r>
                <a:rPr lang="en-US" sz="700" dirty="0"/>
                <a:t>Vascular permeability</a:t>
              </a:r>
            </a:p>
          </p:txBody>
        </p:sp>
        <p:sp>
          <p:nvSpPr>
            <p:cNvPr id="16" name="TextBox 15">
              <a:extLst>
                <a:ext uri="{FF2B5EF4-FFF2-40B4-BE49-F238E27FC236}">
                  <a16:creationId xmlns:a16="http://schemas.microsoft.com/office/drawing/2014/main" id="{DB4EA3A1-43B9-1E1D-C634-1D742A53476D}"/>
                </a:ext>
              </a:extLst>
            </p:cNvPr>
            <p:cNvSpPr txBox="1"/>
            <p:nvPr/>
          </p:nvSpPr>
          <p:spPr>
            <a:xfrm>
              <a:off x="4358730" y="4412380"/>
              <a:ext cx="1161172" cy="200055"/>
            </a:xfrm>
            <a:prstGeom prst="rect">
              <a:avLst/>
            </a:prstGeom>
            <a:noFill/>
          </p:spPr>
          <p:txBody>
            <a:bodyPr wrap="square" rtlCol="0">
              <a:spAutoFit/>
            </a:bodyPr>
            <a:lstStyle/>
            <a:p>
              <a:pPr algn="ctr"/>
              <a:r>
                <a:rPr lang="en-US" sz="700" dirty="0"/>
                <a:t>Endothelial activation</a:t>
              </a:r>
            </a:p>
          </p:txBody>
        </p:sp>
        <p:sp>
          <p:nvSpPr>
            <p:cNvPr id="17" name="TextBox 16">
              <a:extLst>
                <a:ext uri="{FF2B5EF4-FFF2-40B4-BE49-F238E27FC236}">
                  <a16:creationId xmlns:a16="http://schemas.microsoft.com/office/drawing/2014/main" id="{C232F818-10BC-906B-3818-021559631362}"/>
                </a:ext>
              </a:extLst>
            </p:cNvPr>
            <p:cNvSpPr txBox="1"/>
            <p:nvPr/>
          </p:nvSpPr>
          <p:spPr>
            <a:xfrm>
              <a:off x="4238771" y="4661864"/>
              <a:ext cx="1401090" cy="200055"/>
            </a:xfrm>
            <a:prstGeom prst="rect">
              <a:avLst/>
            </a:prstGeom>
            <a:noFill/>
          </p:spPr>
          <p:txBody>
            <a:bodyPr wrap="square" rtlCol="0">
              <a:spAutoFit/>
            </a:bodyPr>
            <a:lstStyle/>
            <a:p>
              <a:pPr algn="ctr"/>
              <a:r>
                <a:rPr lang="en-US" sz="700" dirty="0"/>
                <a:t>Extravascular tissue matrix</a:t>
              </a:r>
            </a:p>
          </p:txBody>
        </p:sp>
        <p:sp>
          <p:nvSpPr>
            <p:cNvPr id="18" name="TextBox 17">
              <a:extLst>
                <a:ext uri="{FF2B5EF4-FFF2-40B4-BE49-F238E27FC236}">
                  <a16:creationId xmlns:a16="http://schemas.microsoft.com/office/drawing/2014/main" id="{9209322A-F082-4CBE-BB74-99F2F269B356}"/>
                </a:ext>
              </a:extLst>
            </p:cNvPr>
            <p:cNvSpPr txBox="1"/>
            <p:nvPr/>
          </p:nvSpPr>
          <p:spPr>
            <a:xfrm>
              <a:off x="3347259" y="1666060"/>
              <a:ext cx="535577" cy="230832"/>
            </a:xfrm>
            <a:prstGeom prst="rect">
              <a:avLst/>
            </a:prstGeom>
            <a:noFill/>
          </p:spPr>
          <p:txBody>
            <a:bodyPr wrap="square" rtlCol="0">
              <a:spAutoFit/>
            </a:bodyPr>
            <a:lstStyle/>
            <a:p>
              <a:pPr algn="ctr"/>
              <a:r>
                <a:rPr lang="en-US" sz="900" dirty="0">
                  <a:solidFill>
                    <a:srgbClr val="FF0000"/>
                  </a:solidFill>
                </a:rPr>
                <a:t>PAIN</a:t>
              </a:r>
            </a:p>
          </p:txBody>
        </p:sp>
      </p:grpSp>
      <p:grpSp>
        <p:nvGrpSpPr>
          <p:cNvPr id="19" name="Group 18">
            <a:extLst>
              <a:ext uri="{FF2B5EF4-FFF2-40B4-BE49-F238E27FC236}">
                <a16:creationId xmlns:a16="http://schemas.microsoft.com/office/drawing/2014/main" id="{B5A92987-C626-B222-6918-0555DEC76A5B}"/>
              </a:ext>
            </a:extLst>
          </p:cNvPr>
          <p:cNvGrpSpPr/>
          <p:nvPr/>
        </p:nvGrpSpPr>
        <p:grpSpPr>
          <a:xfrm>
            <a:off x="486014" y="4863112"/>
            <a:ext cx="5238925" cy="1383561"/>
            <a:chOff x="486014" y="4716266"/>
            <a:chExt cx="5238925" cy="1383561"/>
          </a:xfrm>
        </p:grpSpPr>
        <p:pic>
          <p:nvPicPr>
            <p:cNvPr id="20" name="Picture 19">
              <a:extLst>
                <a:ext uri="{FF2B5EF4-FFF2-40B4-BE49-F238E27FC236}">
                  <a16:creationId xmlns:a16="http://schemas.microsoft.com/office/drawing/2014/main" id="{68A5A9B4-5F22-EB60-B155-A493C6BF603C}"/>
                </a:ext>
              </a:extLst>
            </p:cNvPr>
            <p:cNvPicPr>
              <a:picLocks noChangeAspect="1"/>
            </p:cNvPicPr>
            <p:nvPr/>
          </p:nvPicPr>
          <p:blipFill>
            <a:blip r:embed="rId4"/>
            <a:stretch>
              <a:fillRect/>
            </a:stretch>
          </p:blipFill>
          <p:spPr>
            <a:xfrm>
              <a:off x="502338" y="4768123"/>
              <a:ext cx="316188" cy="316188"/>
            </a:xfrm>
            <a:prstGeom prst="rect">
              <a:avLst/>
            </a:prstGeom>
          </p:spPr>
        </p:pic>
        <p:sp>
          <p:nvSpPr>
            <p:cNvPr id="21" name="TextBox 20">
              <a:extLst>
                <a:ext uri="{FF2B5EF4-FFF2-40B4-BE49-F238E27FC236}">
                  <a16:creationId xmlns:a16="http://schemas.microsoft.com/office/drawing/2014/main" id="{F84581B8-0536-F5EF-F3B0-0D0DF5C69C3B}"/>
                </a:ext>
              </a:extLst>
            </p:cNvPr>
            <p:cNvSpPr txBox="1"/>
            <p:nvPr/>
          </p:nvSpPr>
          <p:spPr>
            <a:xfrm>
              <a:off x="918664" y="4741551"/>
              <a:ext cx="1074559" cy="369332"/>
            </a:xfrm>
            <a:prstGeom prst="rect">
              <a:avLst/>
            </a:prstGeom>
            <a:noFill/>
          </p:spPr>
          <p:txBody>
            <a:bodyPr wrap="square" rtlCol="0">
              <a:spAutoFit/>
            </a:bodyPr>
            <a:lstStyle/>
            <a:p>
              <a:r>
                <a:rPr lang="en-US" sz="900" dirty="0"/>
                <a:t>Red blood </a:t>
              </a:r>
              <a:br>
                <a:rPr lang="en-US" sz="900" dirty="0"/>
              </a:br>
              <a:r>
                <a:rPr lang="en-US" sz="900" dirty="0"/>
                <a:t>cells</a:t>
              </a:r>
            </a:p>
          </p:txBody>
        </p:sp>
        <p:pic>
          <p:nvPicPr>
            <p:cNvPr id="22" name="Content Placeholder 24">
              <a:extLst>
                <a:ext uri="{FF2B5EF4-FFF2-40B4-BE49-F238E27FC236}">
                  <a16:creationId xmlns:a16="http://schemas.microsoft.com/office/drawing/2014/main" id="{59FA1232-7EB6-F7DE-1EE3-94019CED7839}"/>
                </a:ext>
              </a:extLst>
            </p:cNvPr>
            <p:cNvPicPr>
              <a:picLocks noChangeAspect="1"/>
            </p:cNvPicPr>
            <p:nvPr/>
          </p:nvPicPr>
          <p:blipFill>
            <a:blip r:embed="rId5"/>
            <a:stretch>
              <a:fillRect/>
            </a:stretch>
          </p:blipFill>
          <p:spPr>
            <a:xfrm rot="19472491">
              <a:off x="486014" y="5312109"/>
              <a:ext cx="345656" cy="230437"/>
            </a:xfrm>
            <a:prstGeom prst="rect">
              <a:avLst/>
            </a:prstGeom>
            <a:noFill/>
          </p:spPr>
        </p:pic>
        <p:sp>
          <p:nvSpPr>
            <p:cNvPr id="23" name="TextBox 22">
              <a:extLst>
                <a:ext uri="{FF2B5EF4-FFF2-40B4-BE49-F238E27FC236}">
                  <a16:creationId xmlns:a16="http://schemas.microsoft.com/office/drawing/2014/main" id="{255D77E6-2ED3-2F92-D163-CECE2FAA39B4}"/>
                </a:ext>
              </a:extLst>
            </p:cNvPr>
            <p:cNvSpPr txBox="1"/>
            <p:nvPr/>
          </p:nvSpPr>
          <p:spPr>
            <a:xfrm>
              <a:off x="896836" y="5253994"/>
              <a:ext cx="722141" cy="369332"/>
            </a:xfrm>
            <a:prstGeom prst="rect">
              <a:avLst/>
            </a:prstGeom>
            <a:noFill/>
          </p:spPr>
          <p:txBody>
            <a:bodyPr wrap="square" rtlCol="0">
              <a:spAutoFit/>
            </a:bodyPr>
            <a:lstStyle/>
            <a:p>
              <a:r>
                <a:rPr lang="en-US" sz="900" dirty="0"/>
                <a:t>Sickled red cells</a:t>
              </a:r>
            </a:p>
          </p:txBody>
        </p:sp>
        <p:sp>
          <p:nvSpPr>
            <p:cNvPr id="24" name="TextBox 23">
              <a:extLst>
                <a:ext uri="{FF2B5EF4-FFF2-40B4-BE49-F238E27FC236}">
                  <a16:creationId xmlns:a16="http://schemas.microsoft.com/office/drawing/2014/main" id="{E1BB0E12-6E52-3797-3B18-598E708DA978}"/>
                </a:ext>
              </a:extLst>
            </p:cNvPr>
            <p:cNvSpPr txBox="1"/>
            <p:nvPr/>
          </p:nvSpPr>
          <p:spPr>
            <a:xfrm>
              <a:off x="4490845" y="4716266"/>
              <a:ext cx="1234094" cy="369332"/>
            </a:xfrm>
            <a:prstGeom prst="rect">
              <a:avLst/>
            </a:prstGeom>
            <a:noFill/>
          </p:spPr>
          <p:txBody>
            <a:bodyPr wrap="square" rtlCol="0">
              <a:spAutoFit/>
            </a:bodyPr>
            <a:lstStyle/>
            <a:p>
              <a:r>
                <a:rPr lang="en-US" sz="900" dirty="0"/>
                <a:t>Activated mast cells releasing tryptase</a:t>
              </a:r>
            </a:p>
          </p:txBody>
        </p:sp>
        <p:sp>
          <p:nvSpPr>
            <p:cNvPr id="25" name="TextBox 24">
              <a:extLst>
                <a:ext uri="{FF2B5EF4-FFF2-40B4-BE49-F238E27FC236}">
                  <a16:creationId xmlns:a16="http://schemas.microsoft.com/office/drawing/2014/main" id="{58B6A24C-24FF-6037-4848-8F1555446180}"/>
                </a:ext>
              </a:extLst>
            </p:cNvPr>
            <p:cNvSpPr txBox="1"/>
            <p:nvPr/>
          </p:nvSpPr>
          <p:spPr>
            <a:xfrm>
              <a:off x="2442906" y="5253994"/>
              <a:ext cx="1371141" cy="369332"/>
            </a:xfrm>
            <a:prstGeom prst="rect">
              <a:avLst/>
            </a:prstGeom>
            <a:noFill/>
          </p:spPr>
          <p:txBody>
            <a:bodyPr wrap="square" rtlCol="0">
              <a:spAutoFit/>
            </a:bodyPr>
            <a:lstStyle/>
            <a:p>
              <a:r>
                <a:rPr lang="en-US" sz="900" dirty="0"/>
                <a:t>Mast cells extracellular </a:t>
              </a:r>
              <a:br>
                <a:rPr lang="en-US" sz="900" dirty="0"/>
              </a:br>
              <a:r>
                <a:rPr lang="en-US" sz="900" dirty="0"/>
                <a:t>traps (MCETs)</a:t>
              </a:r>
            </a:p>
          </p:txBody>
        </p:sp>
        <p:pic>
          <p:nvPicPr>
            <p:cNvPr id="26" name="Picture 25">
              <a:extLst>
                <a:ext uri="{FF2B5EF4-FFF2-40B4-BE49-F238E27FC236}">
                  <a16:creationId xmlns:a16="http://schemas.microsoft.com/office/drawing/2014/main" id="{F942A8A8-7C88-ED81-BF6C-E9747DD77F01}"/>
                </a:ext>
              </a:extLst>
            </p:cNvPr>
            <p:cNvPicPr>
              <a:picLocks noChangeAspect="1"/>
            </p:cNvPicPr>
            <p:nvPr/>
          </p:nvPicPr>
          <p:blipFill>
            <a:blip r:embed="rId6"/>
            <a:stretch>
              <a:fillRect/>
            </a:stretch>
          </p:blipFill>
          <p:spPr>
            <a:xfrm>
              <a:off x="1810745" y="5795031"/>
              <a:ext cx="498523" cy="280419"/>
            </a:xfrm>
            <a:prstGeom prst="rect">
              <a:avLst/>
            </a:prstGeom>
          </p:spPr>
        </p:pic>
        <p:pic>
          <p:nvPicPr>
            <p:cNvPr id="27" name="Picture 26">
              <a:extLst>
                <a:ext uri="{FF2B5EF4-FFF2-40B4-BE49-F238E27FC236}">
                  <a16:creationId xmlns:a16="http://schemas.microsoft.com/office/drawing/2014/main" id="{DD068650-55BF-428D-B374-631E2F1BF75D}"/>
                </a:ext>
              </a:extLst>
            </p:cNvPr>
            <p:cNvPicPr>
              <a:picLocks noChangeAspect="1"/>
            </p:cNvPicPr>
            <p:nvPr/>
          </p:nvPicPr>
          <p:blipFill>
            <a:blip r:embed="rId7"/>
            <a:stretch>
              <a:fillRect/>
            </a:stretch>
          </p:blipFill>
          <p:spPr>
            <a:xfrm>
              <a:off x="551923" y="5757092"/>
              <a:ext cx="249262" cy="342735"/>
            </a:xfrm>
            <a:prstGeom prst="rect">
              <a:avLst/>
            </a:prstGeom>
          </p:spPr>
        </p:pic>
        <p:pic>
          <p:nvPicPr>
            <p:cNvPr id="28" name="Picture 27">
              <a:extLst>
                <a:ext uri="{FF2B5EF4-FFF2-40B4-BE49-F238E27FC236}">
                  <a16:creationId xmlns:a16="http://schemas.microsoft.com/office/drawing/2014/main" id="{21DA4677-585E-F728-7BCC-342986677BA4}"/>
                </a:ext>
              </a:extLst>
            </p:cNvPr>
            <p:cNvPicPr>
              <a:picLocks noChangeAspect="1"/>
            </p:cNvPicPr>
            <p:nvPr/>
          </p:nvPicPr>
          <p:blipFill>
            <a:blip r:embed="rId8"/>
            <a:stretch>
              <a:fillRect/>
            </a:stretch>
          </p:blipFill>
          <p:spPr>
            <a:xfrm rot="18957015">
              <a:off x="1843917" y="4754944"/>
              <a:ext cx="467366" cy="284484"/>
            </a:xfrm>
            <a:prstGeom prst="rect">
              <a:avLst/>
            </a:prstGeom>
          </p:spPr>
        </p:pic>
        <p:pic>
          <p:nvPicPr>
            <p:cNvPr id="29" name="Picture 28">
              <a:extLst>
                <a:ext uri="{FF2B5EF4-FFF2-40B4-BE49-F238E27FC236}">
                  <a16:creationId xmlns:a16="http://schemas.microsoft.com/office/drawing/2014/main" id="{F0BEFF78-CA7A-8E9D-EC91-733D3879A8B3}"/>
                </a:ext>
              </a:extLst>
            </p:cNvPr>
            <p:cNvPicPr>
              <a:picLocks noChangeAspect="1"/>
            </p:cNvPicPr>
            <p:nvPr/>
          </p:nvPicPr>
          <p:blipFill>
            <a:blip r:embed="rId9"/>
            <a:stretch>
              <a:fillRect/>
            </a:stretch>
          </p:blipFill>
          <p:spPr>
            <a:xfrm>
              <a:off x="1786377" y="5300659"/>
              <a:ext cx="609132" cy="264840"/>
            </a:xfrm>
            <a:prstGeom prst="rect">
              <a:avLst/>
            </a:prstGeom>
          </p:spPr>
        </p:pic>
        <p:pic>
          <p:nvPicPr>
            <p:cNvPr id="30" name="Picture 29">
              <a:extLst>
                <a:ext uri="{FF2B5EF4-FFF2-40B4-BE49-F238E27FC236}">
                  <a16:creationId xmlns:a16="http://schemas.microsoft.com/office/drawing/2014/main" id="{23A91B87-3B2B-F272-D58A-752A79EBDF5B}"/>
                </a:ext>
              </a:extLst>
            </p:cNvPr>
            <p:cNvPicPr>
              <a:picLocks noChangeAspect="1"/>
            </p:cNvPicPr>
            <p:nvPr/>
          </p:nvPicPr>
          <p:blipFill>
            <a:blip r:embed="rId10"/>
            <a:stretch>
              <a:fillRect/>
            </a:stretch>
          </p:blipFill>
          <p:spPr>
            <a:xfrm>
              <a:off x="4010071" y="5347394"/>
              <a:ext cx="280419" cy="218104"/>
            </a:xfrm>
            <a:prstGeom prst="rect">
              <a:avLst/>
            </a:prstGeom>
          </p:spPr>
        </p:pic>
        <p:pic>
          <p:nvPicPr>
            <p:cNvPr id="31" name="Picture 30">
              <a:extLst>
                <a:ext uri="{FF2B5EF4-FFF2-40B4-BE49-F238E27FC236}">
                  <a16:creationId xmlns:a16="http://schemas.microsoft.com/office/drawing/2014/main" id="{5633309E-93DF-2FC4-F1A0-43BB7835BCA7}"/>
                </a:ext>
              </a:extLst>
            </p:cNvPr>
            <p:cNvPicPr>
              <a:picLocks noChangeAspect="1"/>
            </p:cNvPicPr>
            <p:nvPr/>
          </p:nvPicPr>
          <p:blipFill>
            <a:blip r:embed="rId11"/>
            <a:stretch>
              <a:fillRect/>
            </a:stretch>
          </p:blipFill>
          <p:spPr>
            <a:xfrm>
              <a:off x="4061170" y="5794614"/>
              <a:ext cx="405050" cy="280419"/>
            </a:xfrm>
            <a:prstGeom prst="rect">
              <a:avLst/>
            </a:prstGeom>
          </p:spPr>
        </p:pic>
        <p:pic>
          <p:nvPicPr>
            <p:cNvPr id="32" name="Picture 31">
              <a:extLst>
                <a:ext uri="{FF2B5EF4-FFF2-40B4-BE49-F238E27FC236}">
                  <a16:creationId xmlns:a16="http://schemas.microsoft.com/office/drawing/2014/main" id="{A66B7280-CD82-B531-E41A-CB8BDD19D2FF}"/>
                </a:ext>
              </a:extLst>
            </p:cNvPr>
            <p:cNvPicPr>
              <a:picLocks noChangeAspect="1"/>
            </p:cNvPicPr>
            <p:nvPr/>
          </p:nvPicPr>
          <p:blipFill>
            <a:blip r:embed="rId12"/>
            <a:stretch>
              <a:fillRect/>
            </a:stretch>
          </p:blipFill>
          <p:spPr>
            <a:xfrm>
              <a:off x="3788600" y="4768123"/>
              <a:ext cx="712447" cy="369417"/>
            </a:xfrm>
            <a:prstGeom prst="rect">
              <a:avLst/>
            </a:prstGeom>
          </p:spPr>
        </p:pic>
        <p:sp>
          <p:nvSpPr>
            <p:cNvPr id="33" name="TextBox 32">
              <a:extLst>
                <a:ext uri="{FF2B5EF4-FFF2-40B4-BE49-F238E27FC236}">
                  <a16:creationId xmlns:a16="http://schemas.microsoft.com/office/drawing/2014/main" id="{BA7C6970-66C7-8912-E7D6-959CC8648A8D}"/>
                </a:ext>
              </a:extLst>
            </p:cNvPr>
            <p:cNvSpPr txBox="1"/>
            <p:nvPr/>
          </p:nvSpPr>
          <p:spPr>
            <a:xfrm>
              <a:off x="2442906" y="4723646"/>
              <a:ext cx="1371141" cy="369332"/>
            </a:xfrm>
            <a:prstGeom prst="rect">
              <a:avLst/>
            </a:prstGeom>
            <a:noFill/>
          </p:spPr>
          <p:txBody>
            <a:bodyPr wrap="square" rtlCol="0">
              <a:spAutoFit/>
            </a:bodyPr>
            <a:lstStyle/>
            <a:p>
              <a:r>
                <a:rPr lang="en-US" sz="900" dirty="0"/>
                <a:t>Neutrophil extracellular </a:t>
              </a:r>
              <a:br>
                <a:rPr lang="en-US" sz="900" dirty="0"/>
              </a:br>
              <a:r>
                <a:rPr lang="en-US" sz="900" dirty="0"/>
                <a:t>traps (NETs)</a:t>
              </a:r>
            </a:p>
          </p:txBody>
        </p:sp>
        <p:sp>
          <p:nvSpPr>
            <p:cNvPr id="34" name="TextBox 33">
              <a:extLst>
                <a:ext uri="{FF2B5EF4-FFF2-40B4-BE49-F238E27FC236}">
                  <a16:creationId xmlns:a16="http://schemas.microsoft.com/office/drawing/2014/main" id="{416B9602-A032-75F0-E621-5E34B8FCDE9C}"/>
                </a:ext>
              </a:extLst>
            </p:cNvPr>
            <p:cNvSpPr txBox="1"/>
            <p:nvPr/>
          </p:nvSpPr>
          <p:spPr>
            <a:xfrm>
              <a:off x="884460" y="5845197"/>
              <a:ext cx="722141" cy="230832"/>
            </a:xfrm>
            <a:prstGeom prst="rect">
              <a:avLst/>
            </a:prstGeom>
            <a:noFill/>
          </p:spPr>
          <p:txBody>
            <a:bodyPr wrap="square" rtlCol="0">
              <a:spAutoFit/>
            </a:bodyPr>
            <a:lstStyle/>
            <a:p>
              <a:r>
                <a:rPr lang="en-US" sz="900" dirty="0"/>
                <a:t>Platelets</a:t>
              </a:r>
            </a:p>
          </p:txBody>
        </p:sp>
        <p:sp>
          <p:nvSpPr>
            <p:cNvPr id="35" name="TextBox 34">
              <a:extLst>
                <a:ext uri="{FF2B5EF4-FFF2-40B4-BE49-F238E27FC236}">
                  <a16:creationId xmlns:a16="http://schemas.microsoft.com/office/drawing/2014/main" id="{E8DE0D90-1877-310E-4554-99E9CF4B0BF2}"/>
                </a:ext>
              </a:extLst>
            </p:cNvPr>
            <p:cNvSpPr txBox="1"/>
            <p:nvPr/>
          </p:nvSpPr>
          <p:spPr>
            <a:xfrm>
              <a:off x="4483618" y="5233218"/>
              <a:ext cx="1207527" cy="369332"/>
            </a:xfrm>
            <a:prstGeom prst="rect">
              <a:avLst/>
            </a:prstGeom>
            <a:noFill/>
          </p:spPr>
          <p:txBody>
            <a:bodyPr wrap="square" rtlCol="0">
              <a:spAutoFit/>
            </a:bodyPr>
            <a:lstStyle/>
            <a:p>
              <a:r>
                <a:rPr lang="en-US" sz="900" dirty="0"/>
                <a:t>Hemolysis-derived </a:t>
              </a:r>
              <a:br>
                <a:rPr lang="en-US" sz="900" dirty="0"/>
              </a:br>
              <a:r>
                <a:rPr lang="en-US" sz="900" dirty="0"/>
                <a:t>free heme</a:t>
              </a:r>
            </a:p>
          </p:txBody>
        </p:sp>
        <p:sp>
          <p:nvSpPr>
            <p:cNvPr id="36" name="TextBox 35">
              <a:extLst>
                <a:ext uri="{FF2B5EF4-FFF2-40B4-BE49-F238E27FC236}">
                  <a16:creationId xmlns:a16="http://schemas.microsoft.com/office/drawing/2014/main" id="{8510898B-13F7-F79B-3860-1D5D972452D4}"/>
                </a:ext>
              </a:extLst>
            </p:cNvPr>
            <p:cNvSpPr txBox="1"/>
            <p:nvPr/>
          </p:nvSpPr>
          <p:spPr>
            <a:xfrm>
              <a:off x="2433516" y="5835416"/>
              <a:ext cx="1116739" cy="230832"/>
            </a:xfrm>
            <a:prstGeom prst="rect">
              <a:avLst/>
            </a:prstGeom>
            <a:noFill/>
          </p:spPr>
          <p:txBody>
            <a:bodyPr wrap="square" rtlCol="0">
              <a:spAutoFit/>
            </a:bodyPr>
            <a:lstStyle/>
            <a:p>
              <a:r>
                <a:rPr lang="en-US" sz="900" dirty="0"/>
                <a:t>Substance P (SP)</a:t>
              </a:r>
            </a:p>
          </p:txBody>
        </p:sp>
        <p:sp>
          <p:nvSpPr>
            <p:cNvPr id="37" name="TextBox 36">
              <a:extLst>
                <a:ext uri="{FF2B5EF4-FFF2-40B4-BE49-F238E27FC236}">
                  <a16:creationId xmlns:a16="http://schemas.microsoft.com/office/drawing/2014/main" id="{B6249C8F-CD97-D899-2746-23B4BEEED8A7}"/>
                </a:ext>
              </a:extLst>
            </p:cNvPr>
            <p:cNvSpPr txBox="1"/>
            <p:nvPr/>
          </p:nvSpPr>
          <p:spPr>
            <a:xfrm>
              <a:off x="4483619" y="5844201"/>
              <a:ext cx="1207527" cy="230832"/>
            </a:xfrm>
            <a:prstGeom prst="rect">
              <a:avLst/>
            </a:prstGeom>
            <a:noFill/>
          </p:spPr>
          <p:txBody>
            <a:bodyPr wrap="square" rtlCol="0">
              <a:spAutoFit/>
            </a:bodyPr>
            <a:lstStyle/>
            <a:p>
              <a:r>
                <a:rPr lang="en-US" sz="900" dirty="0"/>
                <a:t>Elastase</a:t>
              </a:r>
            </a:p>
          </p:txBody>
        </p:sp>
      </p:grpSp>
    </p:spTree>
    <p:extLst>
      <p:ext uri="{BB962C8B-B14F-4D97-AF65-F5344CB8AC3E}">
        <p14:creationId xmlns:p14="http://schemas.microsoft.com/office/powerpoint/2010/main" val="3925123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078862" y="1449761"/>
            <a:ext cx="10034276" cy="3631763"/>
          </a:xfrm>
          <a:prstGeom prst="rect">
            <a:avLst/>
          </a:prstGeom>
          <a:noFill/>
        </p:spPr>
        <p:txBody>
          <a:bodyPr wrap="square" rtlCol="0">
            <a:spAutoFit/>
          </a:bodyPr>
          <a:lstStyle/>
          <a:p>
            <a:pPr algn="ctr"/>
            <a:r>
              <a:rPr lang="en-US" sz="11500" dirty="0">
                <a:solidFill>
                  <a:srgbClr val="F6941F"/>
                </a:solidFill>
              </a:rPr>
              <a:t>The Pain Experience</a:t>
            </a:r>
          </a:p>
        </p:txBody>
      </p:sp>
    </p:spTree>
    <p:extLst>
      <p:ext uri="{BB962C8B-B14F-4D97-AF65-F5344CB8AC3E}">
        <p14:creationId xmlns:p14="http://schemas.microsoft.com/office/powerpoint/2010/main" val="741915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899A4-8A54-319E-E318-DB9C561A5D63}"/>
              </a:ext>
            </a:extLst>
          </p:cNvPr>
          <p:cNvSpPr>
            <a:spLocks noGrp="1"/>
          </p:cNvSpPr>
          <p:nvPr>
            <p:ph type="title"/>
          </p:nvPr>
        </p:nvSpPr>
        <p:spPr/>
        <p:txBody>
          <a:bodyPr/>
          <a:lstStyle/>
          <a:p>
            <a:r>
              <a:rPr lang="en-US" dirty="0"/>
              <a:t>Disparities</a:t>
            </a:r>
          </a:p>
        </p:txBody>
      </p:sp>
      <p:sp>
        <p:nvSpPr>
          <p:cNvPr id="4" name="Content Placeholder 3">
            <a:extLst>
              <a:ext uri="{FF2B5EF4-FFF2-40B4-BE49-F238E27FC236}">
                <a16:creationId xmlns:a16="http://schemas.microsoft.com/office/drawing/2014/main" id="{44C7D84F-8AB5-C167-0877-F2F72D9CF3B8}"/>
              </a:ext>
            </a:extLst>
          </p:cNvPr>
          <p:cNvSpPr>
            <a:spLocks noGrp="1"/>
          </p:cNvSpPr>
          <p:nvPr>
            <p:ph sz="half" idx="2"/>
          </p:nvPr>
        </p:nvSpPr>
        <p:spPr>
          <a:xfrm>
            <a:off x="4417741" y="1825625"/>
            <a:ext cx="7663769" cy="4351338"/>
          </a:xfrm>
        </p:spPr>
        <p:txBody>
          <a:bodyPr>
            <a:normAutofit/>
          </a:bodyPr>
          <a:lstStyle/>
          <a:p>
            <a:pPr marL="0" indent="0">
              <a:buNone/>
            </a:pPr>
            <a:r>
              <a:rPr lang="en-US" dirty="0"/>
              <a:t>Contributing factors</a:t>
            </a:r>
          </a:p>
          <a:p>
            <a:pPr lvl="1"/>
            <a:r>
              <a:rPr lang="en-US" dirty="0"/>
              <a:t>Stigma related to certain diseases</a:t>
            </a:r>
          </a:p>
          <a:p>
            <a:pPr lvl="1"/>
            <a:r>
              <a:rPr lang="en-US" dirty="0"/>
              <a:t>Stoicism</a:t>
            </a:r>
          </a:p>
          <a:p>
            <a:pPr lvl="1"/>
            <a:r>
              <a:rPr lang="en-US" dirty="0"/>
              <a:t>Family oriented, putting self last</a:t>
            </a:r>
          </a:p>
          <a:p>
            <a:pPr lvl="1"/>
            <a:r>
              <a:rPr lang="en-US" dirty="0"/>
              <a:t>Spirituality</a:t>
            </a:r>
          </a:p>
          <a:p>
            <a:pPr lvl="1"/>
            <a:r>
              <a:rPr lang="en-US" dirty="0"/>
              <a:t>Communicating pain related to gender and race</a:t>
            </a:r>
          </a:p>
          <a:p>
            <a:pPr lvl="1"/>
            <a:r>
              <a:rPr lang="en-US" dirty="0"/>
              <a:t>Nutritional deficiencies</a:t>
            </a:r>
          </a:p>
          <a:p>
            <a:endParaRPr lang="en-US" dirty="0"/>
          </a:p>
        </p:txBody>
      </p:sp>
      <p:pic>
        <p:nvPicPr>
          <p:cNvPr id="5" name="Graphic 51">
            <a:extLst>
              <a:ext uri="{FF2B5EF4-FFF2-40B4-BE49-F238E27FC236}">
                <a16:creationId xmlns:a16="http://schemas.microsoft.com/office/drawing/2014/main" id="{E477B62B-E316-66D9-65D3-F690369FC2FE}"/>
              </a:ext>
            </a:extLst>
          </p:cNvPr>
          <p:cNvPicPr>
            <a:picLocks noGrp="1" noChangeAspect="1"/>
          </p:cNvPicPr>
          <p:nvPr>
            <p:ph sz="half" idx="1"/>
          </p:nvPr>
        </p:nvPicPr>
        <p:blipFill rotWithShape="1">
          <a:blip r:embed="rId3">
            <a:extLst>
              <a:ext uri="{96DAC541-7B7A-43D3-8B79-37D633B846F1}">
                <asvg:svgBlip xmlns:asvg="http://schemas.microsoft.com/office/drawing/2016/SVG/main" r:embed="rId4"/>
              </a:ext>
            </a:extLst>
          </a:blip>
          <a:srcRect l="4053" t="30336" r="67109" b="29624"/>
          <a:stretch/>
        </p:blipFill>
        <p:spPr>
          <a:xfrm>
            <a:off x="1083528" y="2299995"/>
            <a:ext cx="3724570" cy="2904608"/>
          </a:xfrm>
          <a:prstGeom prst="rect">
            <a:avLst/>
          </a:prstGeom>
        </p:spPr>
      </p:pic>
    </p:spTree>
    <p:extLst>
      <p:ext uri="{BB962C8B-B14F-4D97-AF65-F5344CB8AC3E}">
        <p14:creationId xmlns:p14="http://schemas.microsoft.com/office/powerpoint/2010/main" val="3188333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0BDB01-0194-A74D-A7A5-7B84229712EA}"/>
              </a:ext>
            </a:extLst>
          </p:cNvPr>
          <p:cNvSpPr/>
          <p:nvPr/>
        </p:nvSpPr>
        <p:spPr>
          <a:xfrm>
            <a:off x="609855" y="2613392"/>
            <a:ext cx="7576457" cy="1631216"/>
          </a:xfrm>
          <a:prstGeom prst="rect">
            <a:avLst/>
          </a:prstGeom>
        </p:spPr>
        <p:txBody>
          <a:bodyPr wrap="square">
            <a:spAutoFit/>
          </a:bodyPr>
          <a:lstStyle/>
          <a:p>
            <a:pPr algn="just"/>
            <a:r>
              <a:rPr lang="en-US" sz="2000" dirty="0">
                <a:solidFill>
                  <a:srgbClr val="000000"/>
                </a:solidFill>
                <a:latin typeface="Arial" panose="020B0604020202020204" pitchFamily="34" charset="0"/>
                <a:ea typeface="Times New Roman" panose="02020603050405020304" pitchFamily="18" charset="0"/>
              </a:rPr>
              <a:t>“The SCD community has developed a significant lack of trust in the health care system due to the nearly universal stigma and lack of belief in their reports of pain, a lack of trust that has been further reinforced by historical events, such as the Tuskegee experiment” </a:t>
            </a:r>
            <a:endParaRPr lang="en-US" sz="2000" dirty="0"/>
          </a:p>
        </p:txBody>
      </p:sp>
      <p:pic>
        <p:nvPicPr>
          <p:cNvPr id="6" name="Picture 5">
            <a:extLst>
              <a:ext uri="{FF2B5EF4-FFF2-40B4-BE49-F238E27FC236}">
                <a16:creationId xmlns:a16="http://schemas.microsoft.com/office/drawing/2014/main" id="{8687753D-8F3C-264D-AFF9-D150C32768A1}"/>
              </a:ext>
            </a:extLst>
          </p:cNvPr>
          <p:cNvPicPr>
            <a:picLocks noChangeAspect="1"/>
          </p:cNvPicPr>
          <p:nvPr/>
        </p:nvPicPr>
        <p:blipFill>
          <a:blip r:embed="rId3"/>
          <a:stretch>
            <a:fillRect/>
          </a:stretch>
        </p:blipFill>
        <p:spPr>
          <a:xfrm>
            <a:off x="545004" y="162085"/>
            <a:ext cx="11101992" cy="999467"/>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3D575D85-5770-1642-A77E-C47C5F44416A}"/>
              </a:ext>
            </a:extLst>
          </p:cNvPr>
          <p:cNvPicPr>
            <a:picLocks noChangeAspect="1"/>
          </p:cNvPicPr>
          <p:nvPr/>
        </p:nvPicPr>
        <p:blipFill>
          <a:blip r:embed="rId4"/>
          <a:stretch>
            <a:fillRect/>
          </a:stretch>
        </p:blipFill>
        <p:spPr>
          <a:xfrm>
            <a:off x="8450950" y="1161552"/>
            <a:ext cx="3396257" cy="5088890"/>
          </a:xfrm>
          <a:prstGeom prst="rect">
            <a:avLst/>
          </a:prstGeom>
        </p:spPr>
      </p:pic>
      <p:sp>
        <p:nvSpPr>
          <p:cNvPr id="10" name="Rectangle 9">
            <a:extLst>
              <a:ext uri="{FF2B5EF4-FFF2-40B4-BE49-F238E27FC236}">
                <a16:creationId xmlns:a16="http://schemas.microsoft.com/office/drawing/2014/main" id="{D04DFF66-DC5F-2C41-B6E7-F31E0039C8E9}"/>
              </a:ext>
            </a:extLst>
          </p:cNvPr>
          <p:cNvSpPr/>
          <p:nvPr/>
        </p:nvSpPr>
        <p:spPr>
          <a:xfrm>
            <a:off x="609855" y="1450893"/>
            <a:ext cx="7697408" cy="1323439"/>
          </a:xfrm>
          <a:prstGeom prst="rect">
            <a:avLst/>
          </a:prstGeom>
        </p:spPr>
        <p:txBody>
          <a:bodyPr wrap="square">
            <a:spAutoFit/>
          </a:bodyPr>
          <a:lstStyle/>
          <a:p>
            <a:pPr algn="just"/>
            <a:r>
              <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rPr>
              <a:t>“The health care needs of individuals living with SCD have been neglected by the U.S. and global health care systems, causing them and their families to suffer”</a:t>
            </a:r>
          </a:p>
          <a:p>
            <a:endParaRPr lang="en-US" sz="2000"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sp>
        <p:nvSpPr>
          <p:cNvPr id="9" name="TextBox 8">
            <a:extLst>
              <a:ext uri="{FF2B5EF4-FFF2-40B4-BE49-F238E27FC236}">
                <a16:creationId xmlns:a16="http://schemas.microsoft.com/office/drawing/2014/main" id="{8895D271-E280-0F47-8317-5E0F4980DCD0}"/>
              </a:ext>
            </a:extLst>
          </p:cNvPr>
          <p:cNvSpPr txBox="1"/>
          <p:nvPr/>
        </p:nvSpPr>
        <p:spPr>
          <a:xfrm>
            <a:off x="5357834" y="4736229"/>
            <a:ext cx="2549096"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NASEM report, 2020</a:t>
            </a:r>
          </a:p>
        </p:txBody>
      </p:sp>
    </p:spTree>
    <p:extLst>
      <p:ext uri="{BB962C8B-B14F-4D97-AF65-F5344CB8AC3E}">
        <p14:creationId xmlns:p14="http://schemas.microsoft.com/office/powerpoint/2010/main" val="25482590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F126D-D020-071D-B502-2B5B59B2F92C}"/>
              </a:ext>
            </a:extLst>
          </p:cNvPr>
          <p:cNvSpPr>
            <a:spLocks noGrp="1"/>
          </p:cNvSpPr>
          <p:nvPr>
            <p:ph type="title"/>
          </p:nvPr>
        </p:nvSpPr>
        <p:spPr>
          <a:xfrm>
            <a:off x="996738" y="432395"/>
            <a:ext cx="10561983" cy="805545"/>
          </a:xfrm>
        </p:spPr>
        <p:txBody>
          <a:bodyPr>
            <a:noAutofit/>
          </a:bodyPr>
          <a:lstStyle/>
          <a:p>
            <a:r>
              <a:rPr lang="en-US" sz="4000" b="1" dirty="0">
                <a:solidFill>
                  <a:schemeClr val="accent6">
                    <a:lumMod val="50000"/>
                  </a:schemeClr>
                </a:solidFill>
                <a:latin typeface="Arial" panose="020B0604020202020204" pitchFamily="34" charset="0"/>
                <a:cs typeface="Arial" panose="020B0604020202020204" pitchFamily="34" charset="0"/>
              </a:rPr>
              <a:t>Economic disparities in sickle cell disease</a:t>
            </a:r>
          </a:p>
        </p:txBody>
      </p:sp>
      <p:pic>
        <p:nvPicPr>
          <p:cNvPr id="7" name="Content Placeholder 6" descr="Pile of American dollar banknotes">
            <a:extLst>
              <a:ext uri="{FF2B5EF4-FFF2-40B4-BE49-F238E27FC236}">
                <a16:creationId xmlns:a16="http://schemas.microsoft.com/office/drawing/2014/main" id="{3F27D161-C0A7-F6FB-E186-73B3A95DFB1D}"/>
              </a:ext>
            </a:extLst>
          </p:cNvPr>
          <p:cNvPicPr>
            <a:picLocks noGrp="1" noChangeAspect="1"/>
          </p:cNvPicPr>
          <p:nvPr>
            <p:ph idx="1"/>
          </p:nvPr>
        </p:nvPicPr>
        <p:blipFill>
          <a:blip r:embed="rId3"/>
          <a:stretch>
            <a:fillRect/>
          </a:stretch>
        </p:blipFill>
        <p:spPr>
          <a:xfrm>
            <a:off x="2792214" y="1470991"/>
            <a:ext cx="6085768" cy="4563822"/>
          </a:xfrm>
        </p:spPr>
      </p:pic>
    </p:spTree>
    <p:extLst>
      <p:ext uri="{BB962C8B-B14F-4D97-AF65-F5344CB8AC3E}">
        <p14:creationId xmlns:p14="http://schemas.microsoft.com/office/powerpoint/2010/main" val="27548434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B044E1-C6F9-A244-8852-60098FFF5165}"/>
              </a:ext>
            </a:extLst>
          </p:cNvPr>
          <p:cNvSpPr>
            <a:spLocks noGrp="1"/>
          </p:cNvSpPr>
          <p:nvPr>
            <p:ph idx="1"/>
          </p:nvPr>
        </p:nvSpPr>
        <p:spPr>
          <a:xfrm>
            <a:off x="632927" y="814064"/>
            <a:ext cx="5114730" cy="4351338"/>
          </a:xfrm>
        </p:spPr>
        <p:txBody>
          <a:bodyPr>
            <a:normAutofit/>
          </a:bodyPr>
          <a:lstStyle/>
          <a:p>
            <a:pPr marL="0" indent="0" algn="ctr">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This Presentation will focus on </a:t>
            </a:r>
            <a:r>
              <a:rPr lang="en-US" sz="3200" b="1" u="sng" dirty="0">
                <a:effectLst/>
                <a:latin typeface="Calibri" panose="020F0502020204030204" pitchFamily="34" charset="0"/>
                <a:ea typeface="Calibri" panose="020F0502020204030204" pitchFamily="34" charset="0"/>
                <a:cs typeface="Times New Roman" panose="02020603050405020304" pitchFamily="18" charset="0"/>
              </a:rPr>
              <a:t>pain</a:t>
            </a:r>
            <a:r>
              <a:rPr lang="en-US" sz="3200" b="1" dirty="0">
                <a:effectLst/>
                <a:latin typeface="Calibri" panose="020F0502020204030204" pitchFamily="34" charset="0"/>
                <a:ea typeface="Calibri" panose="020F0502020204030204" pitchFamily="34" charset="0"/>
                <a:cs typeface="Times New Roman" panose="02020603050405020304" pitchFamily="18" charset="0"/>
              </a:rPr>
              <a:t> in sickle cell disease and review how key discoveries in SCD research over the years have been translated to change how to treat the disease and the whole person.</a:t>
            </a:r>
            <a:r>
              <a:rPr lang="en-US" sz="3200" dirty="0">
                <a:effectLst/>
                <a:latin typeface="Calibri" panose="020F0502020204030204" pitchFamily="34" charset="0"/>
                <a:ea typeface="Calibri" panose="020F0502020204030204" pitchFamily="34" charset="0"/>
                <a:cs typeface="Times New Roman" panose="02020603050405020304" pitchFamily="18" charset="0"/>
              </a:rPr>
              <a:t> </a:t>
            </a:r>
          </a:p>
          <a:p>
            <a:pPr algn="ctr"/>
            <a:endParaRPr lang="en-US" sz="4400" dirty="0"/>
          </a:p>
        </p:txBody>
      </p:sp>
      <p:sp>
        <p:nvSpPr>
          <p:cNvPr id="5" name="TextBox 4">
            <a:extLst>
              <a:ext uri="{FF2B5EF4-FFF2-40B4-BE49-F238E27FC236}">
                <a16:creationId xmlns:a16="http://schemas.microsoft.com/office/drawing/2014/main" id="{EBE98ADE-B974-D29F-D7B0-CA803D9C6268}"/>
              </a:ext>
            </a:extLst>
          </p:cNvPr>
          <p:cNvSpPr txBox="1"/>
          <p:nvPr/>
        </p:nvSpPr>
        <p:spPr>
          <a:xfrm>
            <a:off x="7122442" y="5934247"/>
            <a:ext cx="3743974" cy="369332"/>
          </a:xfrm>
          <a:prstGeom prst="rect">
            <a:avLst/>
          </a:prstGeom>
          <a:noFill/>
        </p:spPr>
        <p:txBody>
          <a:bodyPr wrap="none" rtlCol="0">
            <a:spAutoFit/>
          </a:bodyPr>
          <a:lstStyle/>
          <a:p>
            <a:r>
              <a:rPr lang="en-US" b="1" dirty="0">
                <a:latin typeface="Calibri" panose="020F0502020204030204" pitchFamily="34" charset="0"/>
                <a:ea typeface="Calibri" panose="020F0502020204030204" pitchFamily="34" charset="0"/>
                <a:cs typeface="Times New Roman" panose="02020603050405020304" pitchFamily="18" charset="0"/>
              </a:rPr>
              <a:t>Ten Redefined     </a:t>
            </a:r>
            <a:r>
              <a:rPr lang="en-US" dirty="0">
                <a:latin typeface="Calibri" panose="020F0502020204030204" pitchFamily="34" charset="0"/>
                <a:ea typeface="Calibri" panose="020F0502020204030204" pitchFamily="34" charset="0"/>
                <a:cs typeface="Times New Roman" panose="02020603050405020304" pitchFamily="18" charset="0"/>
              </a:rPr>
              <a:t>A</a:t>
            </a:r>
            <a:r>
              <a:rPr lang="en-US" sz="1800" dirty="0">
                <a:effectLst/>
                <a:latin typeface="Calibri" panose="020F0502020204030204" pitchFamily="34" charset="0"/>
                <a:ea typeface="Calibri" panose="020F0502020204030204" pitchFamily="34" charset="0"/>
                <a:cs typeface="Times New Roman" panose="02020603050405020304" pitchFamily="18" charset="0"/>
              </a:rPr>
              <a:t>rt by Hertz Nazaire</a:t>
            </a:r>
            <a:r>
              <a:rPr lang="en-US" dirty="0">
                <a:effectLst/>
              </a:rPr>
              <a:t> </a:t>
            </a:r>
            <a:endParaRPr lang="en-US" dirty="0"/>
          </a:p>
        </p:txBody>
      </p:sp>
      <p:pic>
        <p:nvPicPr>
          <p:cNvPr id="6" name="Picture 5" descr="A picture containing text, fabric&#10;&#10;Description automatically generated">
            <a:extLst>
              <a:ext uri="{FF2B5EF4-FFF2-40B4-BE49-F238E27FC236}">
                <a16:creationId xmlns:a16="http://schemas.microsoft.com/office/drawing/2014/main" id="{1E199196-7425-74A1-1ECF-CAB93160414F}"/>
              </a:ext>
            </a:extLst>
          </p:cNvPr>
          <p:cNvPicPr>
            <a:picLocks noChangeAspect="1"/>
          </p:cNvPicPr>
          <p:nvPr/>
        </p:nvPicPr>
        <p:blipFill>
          <a:blip r:embed="rId3"/>
          <a:stretch>
            <a:fillRect/>
          </a:stretch>
        </p:blipFill>
        <p:spPr>
          <a:xfrm>
            <a:off x="6497876" y="137160"/>
            <a:ext cx="4760673" cy="5807475"/>
          </a:xfrm>
          <a:prstGeom prst="rect">
            <a:avLst/>
          </a:prstGeom>
        </p:spPr>
      </p:pic>
    </p:spTree>
    <p:extLst>
      <p:ext uri="{BB962C8B-B14F-4D97-AF65-F5344CB8AC3E}">
        <p14:creationId xmlns:p14="http://schemas.microsoft.com/office/powerpoint/2010/main" val="25218900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078862" y="1449761"/>
            <a:ext cx="10034276" cy="1862048"/>
          </a:xfrm>
          <a:prstGeom prst="rect">
            <a:avLst/>
          </a:prstGeom>
          <a:solidFill>
            <a:srgbClr val="F6941F"/>
          </a:solidFill>
        </p:spPr>
        <p:txBody>
          <a:bodyPr wrap="square" rtlCol="0">
            <a:spAutoFit/>
          </a:bodyPr>
          <a:lstStyle/>
          <a:p>
            <a:pPr algn="ctr"/>
            <a:r>
              <a:rPr lang="en-US" sz="11500" dirty="0">
                <a:solidFill>
                  <a:srgbClr val="115740"/>
                </a:solidFill>
              </a:rPr>
              <a:t>Acute Pain</a:t>
            </a:r>
          </a:p>
        </p:txBody>
      </p:sp>
    </p:spTree>
    <p:extLst>
      <p:ext uri="{BB962C8B-B14F-4D97-AF65-F5344CB8AC3E}">
        <p14:creationId xmlns:p14="http://schemas.microsoft.com/office/powerpoint/2010/main" val="29421407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3"/>
          <p:cNvSpPr txBox="1">
            <a:spLocks noGrp="1"/>
          </p:cNvSpPr>
          <p:nvPr>
            <p:ph type="title"/>
          </p:nvPr>
        </p:nvSpPr>
        <p:spPr>
          <a:xfrm>
            <a:off x="947033" y="715533"/>
            <a:ext cx="10298000" cy="641600"/>
          </a:xfrm>
          <a:prstGeom prst="rect">
            <a:avLst/>
          </a:prstGeom>
        </p:spPr>
        <p:txBody>
          <a:bodyPr spcFirstLastPara="1" vert="horz" wrap="square" lIns="121900" tIns="121900" rIns="121900" bIns="121900" rtlCol="0" anchor="ctr" anchorCtr="0">
            <a:noAutofit/>
          </a:bodyPr>
          <a:lstStyle/>
          <a:p>
            <a:pPr>
              <a:spcBef>
                <a:spcPts val="0"/>
              </a:spcBef>
            </a:pPr>
            <a:r>
              <a:rPr lang="en" dirty="0"/>
              <a:t>VOC Pathophysiology</a:t>
            </a:r>
            <a:endParaRPr dirty="0"/>
          </a:p>
        </p:txBody>
      </p:sp>
      <p:grpSp>
        <p:nvGrpSpPr>
          <p:cNvPr id="450" name="Google Shape;450;p23"/>
          <p:cNvGrpSpPr/>
          <p:nvPr/>
        </p:nvGrpSpPr>
        <p:grpSpPr>
          <a:xfrm>
            <a:off x="2184201" y="3128834"/>
            <a:ext cx="7823633" cy="1290300"/>
            <a:chOff x="1638150" y="2346625"/>
            <a:chExt cx="5867725" cy="967725"/>
          </a:xfrm>
        </p:grpSpPr>
        <p:sp>
          <p:nvSpPr>
            <p:cNvPr id="451" name="Google Shape;451;p23"/>
            <p:cNvSpPr/>
            <p:nvPr/>
          </p:nvSpPr>
          <p:spPr>
            <a:xfrm>
              <a:off x="2568025" y="2394550"/>
              <a:ext cx="1101350" cy="865025"/>
            </a:xfrm>
            <a:custGeom>
              <a:avLst/>
              <a:gdLst/>
              <a:ahLst/>
              <a:cxnLst/>
              <a:rect l="l" t="t" r="r" b="b"/>
              <a:pathLst>
                <a:path w="44054" h="34601" extrusionOk="0">
                  <a:moveTo>
                    <a:pt x="2298" y="8276"/>
                  </a:moveTo>
                  <a:cubicBezTo>
                    <a:pt x="1691" y="8883"/>
                    <a:pt x="858" y="9204"/>
                    <a:pt x="0" y="9228"/>
                  </a:cubicBezTo>
                  <a:lnTo>
                    <a:pt x="0" y="25206"/>
                  </a:lnTo>
                  <a:cubicBezTo>
                    <a:pt x="929" y="25278"/>
                    <a:pt x="1798" y="25695"/>
                    <a:pt x="2298" y="26468"/>
                  </a:cubicBezTo>
                  <a:lnTo>
                    <a:pt x="2298" y="8276"/>
                  </a:lnTo>
                  <a:close/>
                  <a:moveTo>
                    <a:pt x="41756" y="8335"/>
                  </a:moveTo>
                  <a:lnTo>
                    <a:pt x="41756" y="26933"/>
                  </a:lnTo>
                  <a:cubicBezTo>
                    <a:pt x="42357" y="26477"/>
                    <a:pt x="43124" y="26239"/>
                    <a:pt x="43892" y="26239"/>
                  </a:cubicBezTo>
                  <a:cubicBezTo>
                    <a:pt x="43946" y="26239"/>
                    <a:pt x="44000" y="26240"/>
                    <a:pt x="44054" y="26242"/>
                  </a:cubicBezTo>
                  <a:lnTo>
                    <a:pt x="44054" y="8919"/>
                  </a:lnTo>
                  <a:cubicBezTo>
                    <a:pt x="43957" y="8926"/>
                    <a:pt x="43861" y="8929"/>
                    <a:pt x="43765" y="8929"/>
                  </a:cubicBezTo>
                  <a:cubicBezTo>
                    <a:pt x="43051" y="8929"/>
                    <a:pt x="42343" y="8734"/>
                    <a:pt x="41756" y="8335"/>
                  </a:cubicBezTo>
                  <a:close/>
                  <a:moveTo>
                    <a:pt x="31314" y="2156"/>
                  </a:moveTo>
                  <a:lnTo>
                    <a:pt x="31314" y="32576"/>
                  </a:lnTo>
                  <a:cubicBezTo>
                    <a:pt x="31790" y="32279"/>
                    <a:pt x="32362" y="32088"/>
                    <a:pt x="33040" y="32088"/>
                  </a:cubicBezTo>
                  <a:cubicBezTo>
                    <a:pt x="33231" y="32088"/>
                    <a:pt x="33421" y="32112"/>
                    <a:pt x="33612" y="32148"/>
                  </a:cubicBezTo>
                  <a:lnTo>
                    <a:pt x="33612" y="2204"/>
                  </a:lnTo>
                  <a:cubicBezTo>
                    <a:pt x="33266" y="2304"/>
                    <a:pt x="32903" y="2355"/>
                    <a:pt x="32538" y="2355"/>
                  </a:cubicBezTo>
                  <a:cubicBezTo>
                    <a:pt x="32123" y="2355"/>
                    <a:pt x="31707" y="2289"/>
                    <a:pt x="31314" y="2156"/>
                  </a:cubicBezTo>
                  <a:close/>
                  <a:moveTo>
                    <a:pt x="12728" y="1906"/>
                  </a:moveTo>
                  <a:cubicBezTo>
                    <a:pt x="12148" y="2307"/>
                    <a:pt x="11437" y="2511"/>
                    <a:pt x="10719" y="2511"/>
                  </a:cubicBezTo>
                  <a:cubicBezTo>
                    <a:pt x="10627" y="2511"/>
                    <a:pt x="10534" y="2508"/>
                    <a:pt x="10442" y="2501"/>
                  </a:cubicBezTo>
                  <a:lnTo>
                    <a:pt x="10442" y="33207"/>
                  </a:lnTo>
                  <a:cubicBezTo>
                    <a:pt x="10709" y="33149"/>
                    <a:pt x="10983" y="33120"/>
                    <a:pt x="11257" y="33120"/>
                  </a:cubicBezTo>
                  <a:cubicBezTo>
                    <a:pt x="11765" y="33120"/>
                    <a:pt x="12272" y="33220"/>
                    <a:pt x="12728" y="33422"/>
                  </a:cubicBezTo>
                  <a:lnTo>
                    <a:pt x="12728" y="1906"/>
                  </a:lnTo>
                  <a:close/>
                  <a:moveTo>
                    <a:pt x="23170" y="1"/>
                  </a:moveTo>
                  <a:cubicBezTo>
                    <a:pt x="22685" y="243"/>
                    <a:pt x="22130" y="363"/>
                    <a:pt x="21578" y="363"/>
                  </a:cubicBezTo>
                  <a:cubicBezTo>
                    <a:pt x="21344" y="363"/>
                    <a:pt x="21111" y="341"/>
                    <a:pt x="20884" y="299"/>
                  </a:cubicBezTo>
                  <a:lnTo>
                    <a:pt x="20884" y="34600"/>
                  </a:lnTo>
                  <a:cubicBezTo>
                    <a:pt x="21241" y="34469"/>
                    <a:pt x="21622" y="34386"/>
                    <a:pt x="22027" y="34386"/>
                  </a:cubicBezTo>
                  <a:cubicBezTo>
                    <a:pt x="22432" y="34386"/>
                    <a:pt x="22813" y="34469"/>
                    <a:pt x="23170" y="34600"/>
                  </a:cubicBezTo>
                  <a:lnTo>
                    <a:pt x="23170" y="1"/>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452" name="Google Shape;452;p23"/>
            <p:cNvSpPr/>
            <p:nvPr/>
          </p:nvSpPr>
          <p:spPr>
            <a:xfrm>
              <a:off x="4031300" y="2394550"/>
              <a:ext cx="1101350" cy="865025"/>
            </a:xfrm>
            <a:custGeom>
              <a:avLst/>
              <a:gdLst/>
              <a:ahLst/>
              <a:cxnLst/>
              <a:rect l="l" t="t" r="r" b="b"/>
              <a:pathLst>
                <a:path w="44054" h="34601" extrusionOk="0">
                  <a:moveTo>
                    <a:pt x="2298" y="8276"/>
                  </a:moveTo>
                  <a:cubicBezTo>
                    <a:pt x="1703" y="8883"/>
                    <a:pt x="858" y="9204"/>
                    <a:pt x="1" y="9228"/>
                  </a:cubicBezTo>
                  <a:lnTo>
                    <a:pt x="1" y="25206"/>
                  </a:lnTo>
                  <a:cubicBezTo>
                    <a:pt x="941" y="25278"/>
                    <a:pt x="1810" y="25695"/>
                    <a:pt x="2298" y="26468"/>
                  </a:cubicBezTo>
                  <a:lnTo>
                    <a:pt x="2298" y="8276"/>
                  </a:lnTo>
                  <a:close/>
                  <a:moveTo>
                    <a:pt x="41768" y="8335"/>
                  </a:moveTo>
                  <a:lnTo>
                    <a:pt x="41768" y="26933"/>
                  </a:lnTo>
                  <a:cubicBezTo>
                    <a:pt x="42369" y="26477"/>
                    <a:pt x="43125" y="26239"/>
                    <a:pt x="43893" y="26239"/>
                  </a:cubicBezTo>
                  <a:cubicBezTo>
                    <a:pt x="43946" y="26239"/>
                    <a:pt x="44000" y="26240"/>
                    <a:pt x="44054" y="26242"/>
                  </a:cubicBezTo>
                  <a:lnTo>
                    <a:pt x="44054" y="8919"/>
                  </a:lnTo>
                  <a:cubicBezTo>
                    <a:pt x="43959" y="8926"/>
                    <a:pt x="43864" y="8929"/>
                    <a:pt x="43768" y="8929"/>
                  </a:cubicBezTo>
                  <a:cubicBezTo>
                    <a:pt x="43061" y="8929"/>
                    <a:pt x="42345" y="8734"/>
                    <a:pt x="41768" y="8335"/>
                  </a:cubicBezTo>
                  <a:close/>
                  <a:moveTo>
                    <a:pt x="31326" y="2156"/>
                  </a:moveTo>
                  <a:lnTo>
                    <a:pt x="31326" y="32576"/>
                  </a:lnTo>
                  <a:cubicBezTo>
                    <a:pt x="31802" y="32279"/>
                    <a:pt x="32374" y="32088"/>
                    <a:pt x="33040" y="32088"/>
                  </a:cubicBezTo>
                  <a:cubicBezTo>
                    <a:pt x="33231" y="32088"/>
                    <a:pt x="33421" y="32112"/>
                    <a:pt x="33612" y="32148"/>
                  </a:cubicBezTo>
                  <a:lnTo>
                    <a:pt x="33612" y="2204"/>
                  </a:lnTo>
                  <a:cubicBezTo>
                    <a:pt x="33266" y="2304"/>
                    <a:pt x="32903" y="2355"/>
                    <a:pt x="32539" y="2355"/>
                  </a:cubicBezTo>
                  <a:cubicBezTo>
                    <a:pt x="32126" y="2355"/>
                    <a:pt x="31712" y="2289"/>
                    <a:pt x="31326" y="2156"/>
                  </a:cubicBezTo>
                  <a:close/>
                  <a:moveTo>
                    <a:pt x="12740" y="1906"/>
                  </a:moveTo>
                  <a:cubicBezTo>
                    <a:pt x="12160" y="2307"/>
                    <a:pt x="11440" y="2511"/>
                    <a:pt x="10720" y="2511"/>
                  </a:cubicBezTo>
                  <a:cubicBezTo>
                    <a:pt x="10627" y="2511"/>
                    <a:pt x="10535" y="2508"/>
                    <a:pt x="10442" y="2501"/>
                  </a:cubicBezTo>
                  <a:lnTo>
                    <a:pt x="10442" y="33207"/>
                  </a:lnTo>
                  <a:cubicBezTo>
                    <a:pt x="10713" y="33149"/>
                    <a:pt x="10990" y="33120"/>
                    <a:pt x="11265" y="33120"/>
                  </a:cubicBezTo>
                  <a:cubicBezTo>
                    <a:pt x="11777" y="33120"/>
                    <a:pt x="12284" y="33220"/>
                    <a:pt x="12740" y="33422"/>
                  </a:cubicBezTo>
                  <a:lnTo>
                    <a:pt x="12740" y="1906"/>
                  </a:lnTo>
                  <a:close/>
                  <a:moveTo>
                    <a:pt x="23182" y="1"/>
                  </a:moveTo>
                  <a:cubicBezTo>
                    <a:pt x="22689" y="243"/>
                    <a:pt x="22137" y="363"/>
                    <a:pt x="21584" y="363"/>
                  </a:cubicBezTo>
                  <a:cubicBezTo>
                    <a:pt x="21349" y="363"/>
                    <a:pt x="21115" y="341"/>
                    <a:pt x="20884" y="299"/>
                  </a:cubicBezTo>
                  <a:lnTo>
                    <a:pt x="20884" y="34600"/>
                  </a:lnTo>
                  <a:cubicBezTo>
                    <a:pt x="21241" y="34469"/>
                    <a:pt x="21622" y="34386"/>
                    <a:pt x="22027" y="34386"/>
                  </a:cubicBezTo>
                  <a:cubicBezTo>
                    <a:pt x="22432" y="34386"/>
                    <a:pt x="22813" y="34469"/>
                    <a:pt x="23182" y="34600"/>
                  </a:cubicBezTo>
                  <a:lnTo>
                    <a:pt x="23182" y="1"/>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453" name="Google Shape;453;p23"/>
            <p:cNvSpPr/>
            <p:nvPr/>
          </p:nvSpPr>
          <p:spPr>
            <a:xfrm>
              <a:off x="5454100" y="2394550"/>
              <a:ext cx="1101350" cy="865025"/>
            </a:xfrm>
            <a:custGeom>
              <a:avLst/>
              <a:gdLst/>
              <a:ahLst/>
              <a:cxnLst/>
              <a:rect l="l" t="t" r="r" b="b"/>
              <a:pathLst>
                <a:path w="44054" h="34601" extrusionOk="0">
                  <a:moveTo>
                    <a:pt x="2286" y="8276"/>
                  </a:moveTo>
                  <a:cubicBezTo>
                    <a:pt x="1691" y="8883"/>
                    <a:pt x="846" y="9204"/>
                    <a:pt x="0" y="9228"/>
                  </a:cubicBezTo>
                  <a:lnTo>
                    <a:pt x="0" y="25206"/>
                  </a:lnTo>
                  <a:cubicBezTo>
                    <a:pt x="929" y="25278"/>
                    <a:pt x="1798" y="25695"/>
                    <a:pt x="2286" y="26468"/>
                  </a:cubicBezTo>
                  <a:lnTo>
                    <a:pt x="2286" y="8276"/>
                  </a:lnTo>
                  <a:close/>
                  <a:moveTo>
                    <a:pt x="41756" y="8335"/>
                  </a:moveTo>
                  <a:lnTo>
                    <a:pt x="41756" y="26933"/>
                  </a:lnTo>
                  <a:cubicBezTo>
                    <a:pt x="42357" y="26477"/>
                    <a:pt x="43124" y="26239"/>
                    <a:pt x="43892" y="26239"/>
                  </a:cubicBezTo>
                  <a:cubicBezTo>
                    <a:pt x="43946" y="26239"/>
                    <a:pt x="44000" y="26240"/>
                    <a:pt x="44054" y="26242"/>
                  </a:cubicBezTo>
                  <a:lnTo>
                    <a:pt x="44054" y="8919"/>
                  </a:lnTo>
                  <a:cubicBezTo>
                    <a:pt x="43957" y="8926"/>
                    <a:pt x="43861" y="8929"/>
                    <a:pt x="43765" y="8929"/>
                  </a:cubicBezTo>
                  <a:cubicBezTo>
                    <a:pt x="43049" y="8929"/>
                    <a:pt x="42333" y="8734"/>
                    <a:pt x="41756" y="8335"/>
                  </a:cubicBezTo>
                  <a:close/>
                  <a:moveTo>
                    <a:pt x="31314" y="2156"/>
                  </a:moveTo>
                  <a:lnTo>
                    <a:pt x="31314" y="32576"/>
                  </a:lnTo>
                  <a:cubicBezTo>
                    <a:pt x="31790" y="32279"/>
                    <a:pt x="32362" y="32088"/>
                    <a:pt x="33040" y="32088"/>
                  </a:cubicBezTo>
                  <a:cubicBezTo>
                    <a:pt x="33219" y="32088"/>
                    <a:pt x="33421" y="32112"/>
                    <a:pt x="33612" y="32148"/>
                  </a:cubicBezTo>
                  <a:lnTo>
                    <a:pt x="33612" y="2204"/>
                  </a:lnTo>
                  <a:cubicBezTo>
                    <a:pt x="33261" y="2304"/>
                    <a:pt x="32894" y="2355"/>
                    <a:pt x="32529" y="2355"/>
                  </a:cubicBezTo>
                  <a:cubicBezTo>
                    <a:pt x="32114" y="2355"/>
                    <a:pt x="31700" y="2289"/>
                    <a:pt x="31314" y="2156"/>
                  </a:cubicBezTo>
                  <a:close/>
                  <a:moveTo>
                    <a:pt x="12728" y="1906"/>
                  </a:moveTo>
                  <a:cubicBezTo>
                    <a:pt x="12148" y="2307"/>
                    <a:pt x="11428" y="2511"/>
                    <a:pt x="10708" y="2511"/>
                  </a:cubicBezTo>
                  <a:cubicBezTo>
                    <a:pt x="10615" y="2511"/>
                    <a:pt x="10523" y="2508"/>
                    <a:pt x="10430" y="2501"/>
                  </a:cubicBezTo>
                  <a:lnTo>
                    <a:pt x="10430" y="33207"/>
                  </a:lnTo>
                  <a:cubicBezTo>
                    <a:pt x="10701" y="33149"/>
                    <a:pt x="10978" y="33120"/>
                    <a:pt x="11253" y="33120"/>
                  </a:cubicBezTo>
                  <a:cubicBezTo>
                    <a:pt x="11765" y="33120"/>
                    <a:pt x="12272" y="33220"/>
                    <a:pt x="12728" y="33422"/>
                  </a:cubicBezTo>
                  <a:lnTo>
                    <a:pt x="12728" y="1906"/>
                  </a:lnTo>
                  <a:close/>
                  <a:moveTo>
                    <a:pt x="23170" y="1"/>
                  </a:moveTo>
                  <a:cubicBezTo>
                    <a:pt x="22677" y="243"/>
                    <a:pt x="22125" y="363"/>
                    <a:pt x="21572" y="363"/>
                  </a:cubicBezTo>
                  <a:cubicBezTo>
                    <a:pt x="21337" y="363"/>
                    <a:pt x="21103" y="341"/>
                    <a:pt x="20872" y="299"/>
                  </a:cubicBezTo>
                  <a:lnTo>
                    <a:pt x="20872" y="34600"/>
                  </a:lnTo>
                  <a:cubicBezTo>
                    <a:pt x="21229" y="34469"/>
                    <a:pt x="21622" y="34386"/>
                    <a:pt x="22027" y="34386"/>
                  </a:cubicBezTo>
                  <a:cubicBezTo>
                    <a:pt x="22420" y="34386"/>
                    <a:pt x="22813" y="34469"/>
                    <a:pt x="23170" y="34600"/>
                  </a:cubicBezTo>
                  <a:lnTo>
                    <a:pt x="23170" y="1"/>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454" name="Google Shape;454;p23"/>
            <p:cNvSpPr/>
            <p:nvPr/>
          </p:nvSpPr>
          <p:spPr>
            <a:xfrm>
              <a:off x="6907250" y="2442175"/>
              <a:ext cx="318225" cy="787925"/>
            </a:xfrm>
            <a:custGeom>
              <a:avLst/>
              <a:gdLst/>
              <a:ahLst/>
              <a:cxnLst/>
              <a:rect l="l" t="t" r="r" b="b"/>
              <a:pathLst>
                <a:path w="12729" h="31517" extrusionOk="0">
                  <a:moveTo>
                    <a:pt x="2287" y="6371"/>
                  </a:moveTo>
                  <a:cubicBezTo>
                    <a:pt x="1691" y="6978"/>
                    <a:pt x="858" y="7299"/>
                    <a:pt x="1" y="7323"/>
                  </a:cubicBezTo>
                  <a:lnTo>
                    <a:pt x="1" y="23301"/>
                  </a:lnTo>
                  <a:cubicBezTo>
                    <a:pt x="929" y="23373"/>
                    <a:pt x="1799" y="23790"/>
                    <a:pt x="2287" y="24563"/>
                  </a:cubicBezTo>
                  <a:lnTo>
                    <a:pt x="2287" y="6371"/>
                  </a:lnTo>
                  <a:close/>
                  <a:moveTo>
                    <a:pt x="12729" y="1"/>
                  </a:moveTo>
                  <a:cubicBezTo>
                    <a:pt x="12148" y="402"/>
                    <a:pt x="11428" y="606"/>
                    <a:pt x="10716" y="606"/>
                  </a:cubicBezTo>
                  <a:cubicBezTo>
                    <a:pt x="10625" y="606"/>
                    <a:pt x="10533" y="603"/>
                    <a:pt x="10443" y="596"/>
                  </a:cubicBezTo>
                  <a:lnTo>
                    <a:pt x="10443" y="31302"/>
                  </a:lnTo>
                  <a:cubicBezTo>
                    <a:pt x="10709" y="31244"/>
                    <a:pt x="10983" y="31215"/>
                    <a:pt x="11257" y="31215"/>
                  </a:cubicBezTo>
                  <a:cubicBezTo>
                    <a:pt x="11765" y="31215"/>
                    <a:pt x="12272" y="31315"/>
                    <a:pt x="12729" y="31517"/>
                  </a:cubicBezTo>
                  <a:lnTo>
                    <a:pt x="12729" y="1"/>
                  </a:ln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455" name="Google Shape;455;p23"/>
            <p:cNvSpPr/>
            <p:nvPr/>
          </p:nvSpPr>
          <p:spPr>
            <a:xfrm>
              <a:off x="1902750" y="2442175"/>
              <a:ext cx="318525" cy="787925"/>
            </a:xfrm>
            <a:custGeom>
              <a:avLst/>
              <a:gdLst/>
              <a:ahLst/>
              <a:cxnLst/>
              <a:rect l="l" t="t" r="r" b="b"/>
              <a:pathLst>
                <a:path w="12741" h="31517" extrusionOk="0">
                  <a:moveTo>
                    <a:pt x="10443" y="6954"/>
                  </a:moveTo>
                  <a:lnTo>
                    <a:pt x="10443" y="25147"/>
                  </a:lnTo>
                  <a:cubicBezTo>
                    <a:pt x="11038" y="24552"/>
                    <a:pt x="11883" y="24230"/>
                    <a:pt x="12741" y="24194"/>
                  </a:cubicBezTo>
                  <a:lnTo>
                    <a:pt x="12741" y="8228"/>
                  </a:lnTo>
                  <a:cubicBezTo>
                    <a:pt x="11800" y="8145"/>
                    <a:pt x="10943" y="7728"/>
                    <a:pt x="10443" y="6954"/>
                  </a:cubicBezTo>
                  <a:close/>
                  <a:moveTo>
                    <a:pt x="1" y="1"/>
                  </a:moveTo>
                  <a:lnTo>
                    <a:pt x="1" y="31517"/>
                  </a:lnTo>
                  <a:cubicBezTo>
                    <a:pt x="578" y="31118"/>
                    <a:pt x="1294" y="30923"/>
                    <a:pt x="2010" y="30923"/>
                  </a:cubicBezTo>
                  <a:cubicBezTo>
                    <a:pt x="2106" y="30923"/>
                    <a:pt x="2203" y="30926"/>
                    <a:pt x="2299" y="30933"/>
                  </a:cubicBezTo>
                  <a:lnTo>
                    <a:pt x="2299" y="215"/>
                  </a:lnTo>
                  <a:cubicBezTo>
                    <a:pt x="2028" y="274"/>
                    <a:pt x="1751" y="303"/>
                    <a:pt x="1476" y="303"/>
                  </a:cubicBezTo>
                  <a:cubicBezTo>
                    <a:pt x="964" y="303"/>
                    <a:pt x="458" y="202"/>
                    <a:pt x="1" y="1"/>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456" name="Google Shape;456;p23"/>
            <p:cNvSpPr/>
            <p:nvPr/>
          </p:nvSpPr>
          <p:spPr>
            <a:xfrm>
              <a:off x="1638150" y="2346625"/>
              <a:ext cx="5867725" cy="967725"/>
            </a:xfrm>
            <a:custGeom>
              <a:avLst/>
              <a:gdLst/>
              <a:ahLst/>
              <a:cxnLst/>
              <a:rect l="l" t="t" r="r" b="b"/>
              <a:pathLst>
                <a:path w="234709" h="38709" extrusionOk="0">
                  <a:moveTo>
                    <a:pt x="59746" y="1"/>
                  </a:moveTo>
                  <a:cubicBezTo>
                    <a:pt x="44351" y="1"/>
                    <a:pt x="36695" y="9145"/>
                    <a:pt x="29302" y="17979"/>
                  </a:cubicBezTo>
                  <a:cubicBezTo>
                    <a:pt x="22229" y="26445"/>
                    <a:pt x="15550" y="34434"/>
                    <a:pt x="2143" y="34434"/>
                  </a:cubicBezTo>
                  <a:cubicBezTo>
                    <a:pt x="965" y="34434"/>
                    <a:pt x="0" y="35386"/>
                    <a:pt x="0" y="36577"/>
                  </a:cubicBezTo>
                  <a:cubicBezTo>
                    <a:pt x="0" y="37756"/>
                    <a:pt x="965" y="38708"/>
                    <a:pt x="2143" y="38708"/>
                  </a:cubicBezTo>
                  <a:cubicBezTo>
                    <a:pt x="17550" y="38708"/>
                    <a:pt x="25194" y="29576"/>
                    <a:pt x="32588" y="20730"/>
                  </a:cubicBezTo>
                  <a:cubicBezTo>
                    <a:pt x="39660" y="12276"/>
                    <a:pt x="46351" y="4287"/>
                    <a:pt x="59746" y="4287"/>
                  </a:cubicBezTo>
                  <a:cubicBezTo>
                    <a:pt x="73152" y="4287"/>
                    <a:pt x="79832" y="12276"/>
                    <a:pt x="86916" y="20730"/>
                  </a:cubicBezTo>
                  <a:cubicBezTo>
                    <a:pt x="94310" y="29576"/>
                    <a:pt x="101954" y="38708"/>
                    <a:pt x="117360" y="38708"/>
                  </a:cubicBezTo>
                  <a:cubicBezTo>
                    <a:pt x="132755" y="38708"/>
                    <a:pt x="140411" y="29576"/>
                    <a:pt x="147805" y="20730"/>
                  </a:cubicBezTo>
                  <a:cubicBezTo>
                    <a:pt x="154877" y="12276"/>
                    <a:pt x="161556" y="4287"/>
                    <a:pt x="174963" y="4287"/>
                  </a:cubicBezTo>
                  <a:cubicBezTo>
                    <a:pt x="188357" y="4287"/>
                    <a:pt x="195049" y="12276"/>
                    <a:pt x="202121" y="20730"/>
                  </a:cubicBezTo>
                  <a:cubicBezTo>
                    <a:pt x="209515" y="29576"/>
                    <a:pt x="217158" y="38708"/>
                    <a:pt x="232565" y="38708"/>
                  </a:cubicBezTo>
                  <a:cubicBezTo>
                    <a:pt x="233744" y="38708"/>
                    <a:pt x="234708" y="37756"/>
                    <a:pt x="234708" y="36577"/>
                  </a:cubicBezTo>
                  <a:cubicBezTo>
                    <a:pt x="234708" y="35386"/>
                    <a:pt x="233744" y="34434"/>
                    <a:pt x="232565" y="34434"/>
                  </a:cubicBezTo>
                  <a:cubicBezTo>
                    <a:pt x="219159" y="34434"/>
                    <a:pt x="212479" y="26445"/>
                    <a:pt x="205407" y="17979"/>
                  </a:cubicBezTo>
                  <a:cubicBezTo>
                    <a:pt x="198013" y="9145"/>
                    <a:pt x="190357" y="1"/>
                    <a:pt x="174963" y="1"/>
                  </a:cubicBezTo>
                  <a:cubicBezTo>
                    <a:pt x="159556" y="1"/>
                    <a:pt x="151912" y="9145"/>
                    <a:pt x="144518" y="17979"/>
                  </a:cubicBezTo>
                  <a:cubicBezTo>
                    <a:pt x="137446" y="26445"/>
                    <a:pt x="130755" y="34434"/>
                    <a:pt x="117360" y="34434"/>
                  </a:cubicBezTo>
                  <a:cubicBezTo>
                    <a:pt x="103954" y="34434"/>
                    <a:pt x="97274" y="26445"/>
                    <a:pt x="90202" y="17979"/>
                  </a:cubicBezTo>
                  <a:cubicBezTo>
                    <a:pt x="82796" y="9145"/>
                    <a:pt x="75153" y="1"/>
                    <a:pt x="59746" y="1"/>
                  </a:cubicBezTo>
                  <a:close/>
                </a:path>
              </a:pathLst>
            </a:custGeom>
            <a:solidFill>
              <a:schemeClr val="accent4"/>
            </a:solidFill>
            <a:ln>
              <a:noFill/>
            </a:ln>
          </p:spPr>
          <p:txBody>
            <a:bodyPr spcFirstLastPara="1" wrap="square" lIns="121900" tIns="121900" rIns="121900" bIns="121900" anchor="ctr" anchorCtr="0">
              <a:noAutofit/>
            </a:bodyPr>
            <a:lstStyle/>
            <a:p>
              <a:endParaRPr sz="2400"/>
            </a:p>
          </p:txBody>
        </p:sp>
        <p:sp>
          <p:nvSpPr>
            <p:cNvPr id="457" name="Google Shape;457;p23"/>
            <p:cNvSpPr/>
            <p:nvPr/>
          </p:nvSpPr>
          <p:spPr>
            <a:xfrm>
              <a:off x="1638150" y="2346625"/>
              <a:ext cx="5867425" cy="967725"/>
            </a:xfrm>
            <a:custGeom>
              <a:avLst/>
              <a:gdLst/>
              <a:ahLst/>
              <a:cxnLst/>
              <a:rect l="l" t="t" r="r" b="b"/>
              <a:pathLst>
                <a:path w="234697" h="38709" extrusionOk="0">
                  <a:moveTo>
                    <a:pt x="2143" y="1"/>
                  </a:moveTo>
                  <a:cubicBezTo>
                    <a:pt x="965" y="1"/>
                    <a:pt x="0" y="953"/>
                    <a:pt x="0" y="2144"/>
                  </a:cubicBezTo>
                  <a:cubicBezTo>
                    <a:pt x="0" y="3323"/>
                    <a:pt x="965" y="4287"/>
                    <a:pt x="2143" y="4287"/>
                  </a:cubicBezTo>
                  <a:cubicBezTo>
                    <a:pt x="15550" y="4287"/>
                    <a:pt x="22229" y="12276"/>
                    <a:pt x="29302" y="20730"/>
                  </a:cubicBezTo>
                  <a:cubicBezTo>
                    <a:pt x="36695" y="29576"/>
                    <a:pt x="44339" y="38708"/>
                    <a:pt x="59746" y="38708"/>
                  </a:cubicBezTo>
                  <a:cubicBezTo>
                    <a:pt x="75153" y="38708"/>
                    <a:pt x="82796" y="29576"/>
                    <a:pt x="90190" y="20730"/>
                  </a:cubicBezTo>
                  <a:cubicBezTo>
                    <a:pt x="97262" y="12276"/>
                    <a:pt x="103954" y="4287"/>
                    <a:pt x="117348" y="4287"/>
                  </a:cubicBezTo>
                  <a:cubicBezTo>
                    <a:pt x="130743" y="4287"/>
                    <a:pt x="137434" y="12276"/>
                    <a:pt x="144506" y="20730"/>
                  </a:cubicBezTo>
                  <a:cubicBezTo>
                    <a:pt x="151900" y="29576"/>
                    <a:pt x="159544" y="38708"/>
                    <a:pt x="174951" y="38708"/>
                  </a:cubicBezTo>
                  <a:cubicBezTo>
                    <a:pt x="190346" y="38708"/>
                    <a:pt x="198001" y="29576"/>
                    <a:pt x="205395" y="20730"/>
                  </a:cubicBezTo>
                  <a:cubicBezTo>
                    <a:pt x="212467" y="12276"/>
                    <a:pt x="219147" y="4287"/>
                    <a:pt x="232553" y="4287"/>
                  </a:cubicBezTo>
                  <a:cubicBezTo>
                    <a:pt x="233732" y="4287"/>
                    <a:pt x="234696" y="3323"/>
                    <a:pt x="234696" y="2144"/>
                  </a:cubicBezTo>
                  <a:cubicBezTo>
                    <a:pt x="234696" y="953"/>
                    <a:pt x="233732" y="1"/>
                    <a:pt x="232553" y="1"/>
                  </a:cubicBezTo>
                  <a:cubicBezTo>
                    <a:pt x="217147" y="1"/>
                    <a:pt x="209503" y="9145"/>
                    <a:pt x="202109" y="17979"/>
                  </a:cubicBezTo>
                  <a:cubicBezTo>
                    <a:pt x="195037" y="26445"/>
                    <a:pt x="188345" y="34434"/>
                    <a:pt x="174951" y="34434"/>
                  </a:cubicBezTo>
                  <a:cubicBezTo>
                    <a:pt x="161544" y="34434"/>
                    <a:pt x="154865" y="26445"/>
                    <a:pt x="147793" y="17979"/>
                  </a:cubicBezTo>
                  <a:cubicBezTo>
                    <a:pt x="140399" y="9145"/>
                    <a:pt x="132755" y="1"/>
                    <a:pt x="117348" y="1"/>
                  </a:cubicBezTo>
                  <a:cubicBezTo>
                    <a:pt x="101942" y="1"/>
                    <a:pt x="94298" y="9145"/>
                    <a:pt x="86904" y="17979"/>
                  </a:cubicBezTo>
                  <a:cubicBezTo>
                    <a:pt x="79832" y="26445"/>
                    <a:pt x="73152" y="34434"/>
                    <a:pt x="59746" y="34434"/>
                  </a:cubicBezTo>
                  <a:cubicBezTo>
                    <a:pt x="46351" y="34434"/>
                    <a:pt x="39660" y="26445"/>
                    <a:pt x="32588" y="17979"/>
                  </a:cubicBezTo>
                  <a:cubicBezTo>
                    <a:pt x="25194" y="9145"/>
                    <a:pt x="17550" y="1"/>
                    <a:pt x="2143" y="1"/>
                  </a:cubicBezTo>
                  <a:close/>
                </a:path>
              </a:pathLst>
            </a:custGeom>
            <a:solidFill>
              <a:schemeClr val="accent6"/>
            </a:solidFill>
            <a:ln>
              <a:noFill/>
            </a:ln>
          </p:spPr>
          <p:txBody>
            <a:bodyPr spcFirstLastPara="1" wrap="square" lIns="121900" tIns="121900" rIns="121900" bIns="121900" anchor="ctr" anchorCtr="0">
              <a:noAutofit/>
            </a:bodyPr>
            <a:lstStyle/>
            <a:p>
              <a:endParaRPr sz="2400"/>
            </a:p>
          </p:txBody>
        </p:sp>
      </p:grpSp>
      <p:grpSp>
        <p:nvGrpSpPr>
          <p:cNvPr id="458" name="Google Shape;458;p23"/>
          <p:cNvGrpSpPr/>
          <p:nvPr/>
        </p:nvGrpSpPr>
        <p:grpSpPr>
          <a:xfrm>
            <a:off x="2322033" y="4042601"/>
            <a:ext cx="2868200" cy="1778233"/>
            <a:chOff x="1741525" y="3031950"/>
            <a:chExt cx="2151150" cy="1333675"/>
          </a:xfrm>
        </p:grpSpPr>
        <p:cxnSp>
          <p:nvCxnSpPr>
            <p:cNvPr id="459" name="Google Shape;459;p23"/>
            <p:cNvCxnSpPr/>
            <p:nvPr/>
          </p:nvCxnSpPr>
          <p:spPr>
            <a:xfrm>
              <a:off x="1931875" y="3224075"/>
              <a:ext cx="0" cy="1033800"/>
            </a:xfrm>
            <a:prstGeom prst="straightConnector1">
              <a:avLst/>
            </a:prstGeom>
            <a:noFill/>
            <a:ln w="9525" cap="flat" cmpd="sng">
              <a:solidFill>
                <a:schemeClr val="accent5"/>
              </a:solidFill>
              <a:prstDash val="solid"/>
              <a:round/>
              <a:headEnd type="none" w="med" len="med"/>
              <a:tailEnd type="oval" w="med" len="med"/>
            </a:ln>
          </p:spPr>
        </p:cxnSp>
        <p:sp>
          <p:nvSpPr>
            <p:cNvPr id="461" name="Google Shape;461;p23"/>
            <p:cNvSpPr txBox="1"/>
            <p:nvPr/>
          </p:nvSpPr>
          <p:spPr>
            <a:xfrm>
              <a:off x="2008075" y="3830725"/>
              <a:ext cx="1884600" cy="534900"/>
            </a:xfrm>
            <a:prstGeom prst="rect">
              <a:avLst/>
            </a:prstGeom>
            <a:noFill/>
            <a:ln>
              <a:noFill/>
            </a:ln>
          </p:spPr>
          <p:txBody>
            <a:bodyPr spcFirstLastPara="1" wrap="square" lIns="121900" tIns="121900" rIns="121900" bIns="121900" anchor="ctr" anchorCtr="0">
              <a:noAutofit/>
            </a:bodyPr>
            <a:lstStyle/>
            <a:p>
              <a:r>
                <a:rPr lang="en" sz="1600" dirty="0">
                  <a:solidFill>
                    <a:srgbClr val="434343"/>
                  </a:solidFill>
                  <a:latin typeface="Roboto"/>
                  <a:ea typeface="Roboto"/>
                  <a:cs typeface="Roboto"/>
                  <a:sym typeface="Roboto"/>
                </a:rPr>
                <a:t>Endothelia Cells activate in response to an occlusion releasing cytokines increasing the extravasation of monocytes</a:t>
              </a:r>
              <a:endParaRPr sz="1600" dirty="0">
                <a:solidFill>
                  <a:srgbClr val="434343"/>
                </a:solidFill>
                <a:latin typeface="Roboto"/>
                <a:ea typeface="Roboto"/>
                <a:cs typeface="Roboto"/>
                <a:sym typeface="Roboto"/>
              </a:endParaRPr>
            </a:p>
          </p:txBody>
        </p:sp>
        <p:sp>
          <p:nvSpPr>
            <p:cNvPr id="462" name="Google Shape;462;p23"/>
            <p:cNvSpPr/>
            <p:nvPr/>
          </p:nvSpPr>
          <p:spPr>
            <a:xfrm>
              <a:off x="1741525" y="3031950"/>
              <a:ext cx="380700" cy="380700"/>
            </a:xfrm>
            <a:prstGeom prst="ellipse">
              <a:avLst/>
            </a:prstGeom>
            <a:solidFill>
              <a:schemeClr val="accent5"/>
            </a:solidFill>
            <a:ln>
              <a:noFill/>
            </a:ln>
          </p:spPr>
          <p:txBody>
            <a:bodyPr spcFirstLastPara="1" wrap="square" lIns="0" tIns="121900" rIns="0" bIns="121900" anchor="ctr" anchorCtr="0">
              <a:noAutofit/>
            </a:bodyPr>
            <a:lstStyle/>
            <a:p>
              <a:pPr algn="ctr">
                <a:buClr>
                  <a:schemeClr val="dk1"/>
                </a:buClr>
                <a:buSzPts val="1100"/>
              </a:pPr>
              <a:r>
                <a:rPr lang="en" sz="2267">
                  <a:solidFill>
                    <a:srgbClr val="FFFFFF"/>
                  </a:solidFill>
                  <a:latin typeface="Fira Sans Extra Condensed Medium"/>
                  <a:ea typeface="Fira Sans Extra Condensed Medium"/>
                  <a:cs typeface="Fira Sans Extra Condensed Medium"/>
                  <a:sym typeface="Fira Sans Extra Condensed Medium"/>
                </a:rPr>
                <a:t>01</a:t>
              </a:r>
              <a:endParaRPr sz="2400">
                <a:solidFill>
                  <a:srgbClr val="FFFFFF"/>
                </a:solidFill>
              </a:endParaRPr>
            </a:p>
          </p:txBody>
        </p:sp>
      </p:grpSp>
      <p:grpSp>
        <p:nvGrpSpPr>
          <p:cNvPr id="463" name="Google Shape;463;p23"/>
          <p:cNvGrpSpPr/>
          <p:nvPr/>
        </p:nvGrpSpPr>
        <p:grpSpPr>
          <a:xfrm>
            <a:off x="6198833" y="4042601"/>
            <a:ext cx="2868200" cy="1778233"/>
            <a:chOff x="4649125" y="3031950"/>
            <a:chExt cx="2151150" cy="1333675"/>
          </a:xfrm>
        </p:grpSpPr>
        <p:cxnSp>
          <p:nvCxnSpPr>
            <p:cNvPr id="464" name="Google Shape;464;p23"/>
            <p:cNvCxnSpPr/>
            <p:nvPr/>
          </p:nvCxnSpPr>
          <p:spPr>
            <a:xfrm>
              <a:off x="4839475" y="3224075"/>
              <a:ext cx="0" cy="1033800"/>
            </a:xfrm>
            <a:prstGeom prst="straightConnector1">
              <a:avLst/>
            </a:prstGeom>
            <a:noFill/>
            <a:ln w="9525" cap="flat" cmpd="sng">
              <a:solidFill>
                <a:schemeClr val="accent2"/>
              </a:solidFill>
              <a:prstDash val="solid"/>
              <a:round/>
              <a:headEnd type="none" w="med" len="med"/>
              <a:tailEnd type="oval" w="med" len="med"/>
            </a:ln>
          </p:spPr>
        </p:cxnSp>
        <p:sp>
          <p:nvSpPr>
            <p:cNvPr id="466" name="Google Shape;466;p23"/>
            <p:cNvSpPr txBox="1"/>
            <p:nvPr/>
          </p:nvSpPr>
          <p:spPr>
            <a:xfrm>
              <a:off x="4915675" y="3830725"/>
              <a:ext cx="1884600" cy="534900"/>
            </a:xfrm>
            <a:prstGeom prst="rect">
              <a:avLst/>
            </a:prstGeom>
            <a:noFill/>
            <a:ln>
              <a:noFill/>
            </a:ln>
          </p:spPr>
          <p:txBody>
            <a:bodyPr spcFirstLastPara="1" wrap="square" lIns="121900" tIns="121900" rIns="121900" bIns="121900" anchor="ctr" anchorCtr="0">
              <a:noAutofit/>
            </a:bodyPr>
            <a:lstStyle/>
            <a:p>
              <a:r>
                <a:rPr lang="en" sz="1600" dirty="0">
                  <a:solidFill>
                    <a:srgbClr val="434343"/>
                  </a:solidFill>
                  <a:latin typeface="Roboto"/>
                  <a:ea typeface="Roboto"/>
                  <a:cs typeface="Roboto"/>
                  <a:sym typeface="Roboto"/>
                </a:rPr>
                <a:t>The nociceptor is activating and releases substance P or CGRP </a:t>
              </a:r>
              <a:endParaRPr sz="1600" dirty="0">
                <a:solidFill>
                  <a:srgbClr val="434343"/>
                </a:solidFill>
                <a:latin typeface="Roboto"/>
                <a:ea typeface="Roboto"/>
                <a:cs typeface="Roboto"/>
                <a:sym typeface="Roboto"/>
              </a:endParaRPr>
            </a:p>
          </p:txBody>
        </p:sp>
        <p:sp>
          <p:nvSpPr>
            <p:cNvPr id="467" name="Google Shape;467;p23"/>
            <p:cNvSpPr/>
            <p:nvPr/>
          </p:nvSpPr>
          <p:spPr>
            <a:xfrm>
              <a:off x="4649125" y="3031950"/>
              <a:ext cx="380700" cy="380700"/>
            </a:xfrm>
            <a:prstGeom prst="ellipse">
              <a:avLst/>
            </a:prstGeom>
            <a:solidFill>
              <a:schemeClr val="accent2"/>
            </a:solidFill>
            <a:ln>
              <a:noFill/>
            </a:ln>
          </p:spPr>
          <p:txBody>
            <a:bodyPr spcFirstLastPara="1" wrap="square" lIns="0" tIns="121900" rIns="0" bIns="121900" anchor="ctr" anchorCtr="0">
              <a:noAutofit/>
            </a:bodyPr>
            <a:lstStyle/>
            <a:p>
              <a:pPr algn="ctr"/>
              <a:r>
                <a:rPr lang="en" sz="2267">
                  <a:solidFill>
                    <a:srgbClr val="FFFFFF"/>
                  </a:solidFill>
                  <a:latin typeface="Fira Sans Extra Condensed Medium"/>
                  <a:ea typeface="Fira Sans Extra Condensed Medium"/>
                  <a:cs typeface="Fira Sans Extra Condensed Medium"/>
                  <a:sym typeface="Fira Sans Extra Condensed Medium"/>
                </a:rPr>
                <a:t>03</a:t>
              </a:r>
              <a:endParaRPr sz="2400">
                <a:solidFill>
                  <a:srgbClr val="FFFFFF"/>
                </a:solidFill>
              </a:endParaRPr>
            </a:p>
          </p:txBody>
        </p:sp>
      </p:grpSp>
      <p:grpSp>
        <p:nvGrpSpPr>
          <p:cNvPr id="468" name="Google Shape;468;p23"/>
          <p:cNvGrpSpPr/>
          <p:nvPr/>
        </p:nvGrpSpPr>
        <p:grpSpPr>
          <a:xfrm>
            <a:off x="3904467" y="1814468"/>
            <a:ext cx="2831861" cy="1614534"/>
            <a:chOff x="2928350" y="1360850"/>
            <a:chExt cx="2123896" cy="1210900"/>
          </a:xfrm>
        </p:grpSpPr>
        <p:cxnSp>
          <p:nvCxnSpPr>
            <p:cNvPr id="469" name="Google Shape;469;p23"/>
            <p:cNvCxnSpPr/>
            <p:nvPr/>
          </p:nvCxnSpPr>
          <p:spPr>
            <a:xfrm>
              <a:off x="3118700" y="1360850"/>
              <a:ext cx="0" cy="1033800"/>
            </a:xfrm>
            <a:prstGeom prst="straightConnector1">
              <a:avLst/>
            </a:prstGeom>
            <a:noFill/>
            <a:ln w="9525" cap="flat" cmpd="sng">
              <a:solidFill>
                <a:schemeClr val="accent1"/>
              </a:solidFill>
              <a:prstDash val="solid"/>
              <a:round/>
              <a:headEnd type="oval" w="med" len="med"/>
              <a:tailEnd type="none" w="med" len="med"/>
            </a:ln>
          </p:spPr>
        </p:cxnSp>
        <p:sp>
          <p:nvSpPr>
            <p:cNvPr id="471" name="Google Shape;471;p23"/>
            <p:cNvSpPr txBox="1"/>
            <p:nvPr/>
          </p:nvSpPr>
          <p:spPr>
            <a:xfrm>
              <a:off x="3167646" y="1373748"/>
              <a:ext cx="1884600" cy="534900"/>
            </a:xfrm>
            <a:prstGeom prst="rect">
              <a:avLst/>
            </a:prstGeom>
            <a:noFill/>
            <a:ln>
              <a:noFill/>
            </a:ln>
          </p:spPr>
          <p:txBody>
            <a:bodyPr spcFirstLastPara="1" wrap="square" lIns="121900" tIns="121900" rIns="121900" bIns="121900" anchor="ctr" anchorCtr="0">
              <a:noAutofit/>
            </a:bodyPr>
            <a:lstStyle/>
            <a:p>
              <a:r>
                <a:rPr lang="en" sz="1600" dirty="0">
                  <a:solidFill>
                    <a:srgbClr val="434343"/>
                  </a:solidFill>
                  <a:latin typeface="Roboto"/>
                  <a:ea typeface="Roboto"/>
                  <a:cs typeface="Roboto"/>
                  <a:sym typeface="Roboto"/>
                </a:rPr>
                <a:t>The increase in inflammatory cells signals the release of cytokines surrounding nociceptor terminals. </a:t>
              </a:r>
              <a:endParaRPr sz="1600" dirty="0">
                <a:solidFill>
                  <a:srgbClr val="434343"/>
                </a:solidFill>
                <a:latin typeface="Roboto"/>
                <a:ea typeface="Roboto"/>
                <a:cs typeface="Roboto"/>
                <a:sym typeface="Roboto"/>
              </a:endParaRPr>
            </a:p>
          </p:txBody>
        </p:sp>
        <p:sp>
          <p:nvSpPr>
            <p:cNvPr id="472" name="Google Shape;472;p23"/>
            <p:cNvSpPr/>
            <p:nvPr/>
          </p:nvSpPr>
          <p:spPr>
            <a:xfrm>
              <a:off x="2928350" y="2191050"/>
              <a:ext cx="380700" cy="380700"/>
            </a:xfrm>
            <a:prstGeom prst="ellipse">
              <a:avLst/>
            </a:prstGeom>
            <a:solidFill>
              <a:schemeClr val="accent1"/>
            </a:solidFill>
            <a:ln>
              <a:noFill/>
            </a:ln>
          </p:spPr>
          <p:txBody>
            <a:bodyPr spcFirstLastPara="1" wrap="square" lIns="0" tIns="121900" rIns="0" bIns="121900" anchor="ctr" anchorCtr="0">
              <a:noAutofit/>
            </a:bodyPr>
            <a:lstStyle/>
            <a:p>
              <a:pPr algn="ctr"/>
              <a:r>
                <a:rPr lang="en" sz="2267">
                  <a:solidFill>
                    <a:srgbClr val="FFFFFF"/>
                  </a:solidFill>
                  <a:latin typeface="Fira Sans Extra Condensed Medium"/>
                  <a:ea typeface="Fira Sans Extra Condensed Medium"/>
                  <a:cs typeface="Fira Sans Extra Condensed Medium"/>
                  <a:sym typeface="Fira Sans Extra Condensed Medium"/>
                </a:rPr>
                <a:t>02</a:t>
              </a:r>
              <a:endParaRPr sz="2400">
                <a:solidFill>
                  <a:srgbClr val="FFFFFF"/>
                </a:solidFill>
              </a:endParaRPr>
            </a:p>
          </p:txBody>
        </p:sp>
      </p:grpSp>
      <p:grpSp>
        <p:nvGrpSpPr>
          <p:cNvPr id="473" name="Google Shape;473;p23"/>
          <p:cNvGrpSpPr/>
          <p:nvPr/>
        </p:nvGrpSpPr>
        <p:grpSpPr>
          <a:xfrm>
            <a:off x="7752567" y="1814468"/>
            <a:ext cx="2868200" cy="1614534"/>
            <a:chOff x="5814425" y="1360850"/>
            <a:chExt cx="2151150" cy="1210900"/>
          </a:xfrm>
        </p:grpSpPr>
        <p:cxnSp>
          <p:nvCxnSpPr>
            <p:cNvPr id="474" name="Google Shape;474;p23"/>
            <p:cNvCxnSpPr/>
            <p:nvPr/>
          </p:nvCxnSpPr>
          <p:spPr>
            <a:xfrm>
              <a:off x="6004775" y="1360850"/>
              <a:ext cx="0" cy="1033800"/>
            </a:xfrm>
            <a:prstGeom prst="straightConnector1">
              <a:avLst/>
            </a:prstGeom>
            <a:noFill/>
            <a:ln w="9525" cap="flat" cmpd="sng">
              <a:solidFill>
                <a:schemeClr val="accent3"/>
              </a:solidFill>
              <a:prstDash val="solid"/>
              <a:round/>
              <a:headEnd type="oval" w="med" len="med"/>
              <a:tailEnd type="none" w="med" len="med"/>
            </a:ln>
          </p:spPr>
        </p:cxnSp>
        <p:sp>
          <p:nvSpPr>
            <p:cNvPr id="476" name="Google Shape;476;p23"/>
            <p:cNvSpPr txBox="1"/>
            <p:nvPr/>
          </p:nvSpPr>
          <p:spPr>
            <a:xfrm>
              <a:off x="6080975" y="1575225"/>
              <a:ext cx="1884600" cy="534900"/>
            </a:xfrm>
            <a:prstGeom prst="rect">
              <a:avLst/>
            </a:prstGeom>
            <a:noFill/>
            <a:ln>
              <a:noFill/>
            </a:ln>
          </p:spPr>
          <p:txBody>
            <a:bodyPr spcFirstLastPara="1" wrap="square" lIns="121900" tIns="121900" rIns="121900" bIns="121900" anchor="ctr" anchorCtr="0">
              <a:noAutofit/>
            </a:bodyPr>
            <a:lstStyle/>
            <a:p>
              <a:r>
                <a:rPr lang="en" sz="1600" dirty="0">
                  <a:solidFill>
                    <a:srgbClr val="434343"/>
                  </a:solidFill>
                  <a:latin typeface="Roboto"/>
                  <a:ea typeface="Roboto"/>
                  <a:cs typeface="Roboto"/>
                  <a:sym typeface="Roboto"/>
                </a:rPr>
                <a:t>This results in a feed-forward mechanism contributing to nociceptor sensitization.</a:t>
              </a:r>
              <a:endParaRPr sz="1600" dirty="0">
                <a:solidFill>
                  <a:srgbClr val="434343"/>
                </a:solidFill>
                <a:latin typeface="Roboto"/>
                <a:ea typeface="Roboto"/>
                <a:cs typeface="Roboto"/>
                <a:sym typeface="Roboto"/>
              </a:endParaRPr>
            </a:p>
          </p:txBody>
        </p:sp>
        <p:sp>
          <p:nvSpPr>
            <p:cNvPr id="477" name="Google Shape;477;p23"/>
            <p:cNvSpPr/>
            <p:nvPr/>
          </p:nvSpPr>
          <p:spPr>
            <a:xfrm>
              <a:off x="5814425" y="2191050"/>
              <a:ext cx="380700" cy="380700"/>
            </a:xfrm>
            <a:prstGeom prst="ellipse">
              <a:avLst/>
            </a:prstGeom>
            <a:solidFill>
              <a:schemeClr val="accent3"/>
            </a:solidFill>
            <a:ln>
              <a:noFill/>
            </a:ln>
          </p:spPr>
          <p:txBody>
            <a:bodyPr spcFirstLastPara="1" wrap="square" lIns="0" tIns="121900" rIns="0" bIns="121900" anchor="ctr" anchorCtr="0">
              <a:noAutofit/>
            </a:bodyPr>
            <a:lstStyle/>
            <a:p>
              <a:pPr algn="ctr"/>
              <a:r>
                <a:rPr lang="en" sz="2267">
                  <a:solidFill>
                    <a:srgbClr val="FFFFFF"/>
                  </a:solidFill>
                  <a:latin typeface="Fira Sans Extra Condensed Medium"/>
                  <a:ea typeface="Fira Sans Extra Condensed Medium"/>
                  <a:cs typeface="Fira Sans Extra Condensed Medium"/>
                  <a:sym typeface="Fira Sans Extra Condensed Medium"/>
                </a:rPr>
                <a:t>04</a:t>
              </a:r>
              <a:endParaRPr sz="2400">
                <a:solidFill>
                  <a:srgbClr val="FFFFFF"/>
                </a:solidFill>
              </a:endParaRPr>
            </a:p>
          </p:txBody>
        </p:sp>
      </p:grpSp>
      <p:sp>
        <p:nvSpPr>
          <p:cNvPr id="2" name="TextBox 1">
            <a:extLst>
              <a:ext uri="{FF2B5EF4-FFF2-40B4-BE49-F238E27FC236}">
                <a16:creationId xmlns:a16="http://schemas.microsoft.com/office/drawing/2014/main" id="{FADB7F36-3DA8-0752-9457-6594B39B53B8}"/>
              </a:ext>
            </a:extLst>
          </p:cNvPr>
          <p:cNvSpPr txBox="1"/>
          <p:nvPr/>
        </p:nvSpPr>
        <p:spPr>
          <a:xfrm>
            <a:off x="10244380" y="5820834"/>
            <a:ext cx="1336584" cy="369332"/>
          </a:xfrm>
          <a:prstGeom prst="rect">
            <a:avLst/>
          </a:prstGeom>
          <a:noFill/>
        </p:spPr>
        <p:txBody>
          <a:bodyPr wrap="none" rtlCol="0">
            <a:spAutoFit/>
          </a:bodyPr>
          <a:lstStyle/>
          <a:p>
            <a:r>
              <a:rPr lang="en-US" dirty="0"/>
              <a:t>Gupta, 2021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078862" y="1449761"/>
            <a:ext cx="10034276" cy="1862048"/>
          </a:xfrm>
          <a:prstGeom prst="rect">
            <a:avLst/>
          </a:prstGeom>
          <a:solidFill>
            <a:srgbClr val="F6941F"/>
          </a:solidFill>
        </p:spPr>
        <p:txBody>
          <a:bodyPr wrap="square" rtlCol="0">
            <a:spAutoFit/>
          </a:bodyPr>
          <a:lstStyle/>
          <a:p>
            <a:pPr algn="ctr"/>
            <a:r>
              <a:rPr lang="en-US" sz="11500" dirty="0">
                <a:solidFill>
                  <a:srgbClr val="115740"/>
                </a:solidFill>
              </a:rPr>
              <a:t>Chronic Pain</a:t>
            </a:r>
          </a:p>
        </p:txBody>
      </p:sp>
    </p:spTree>
    <p:extLst>
      <p:ext uri="{BB962C8B-B14F-4D97-AF65-F5344CB8AC3E}">
        <p14:creationId xmlns:p14="http://schemas.microsoft.com/office/powerpoint/2010/main" val="2957055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2">
            <a:extLst>
              <a:ext uri="{FF2B5EF4-FFF2-40B4-BE49-F238E27FC236}">
                <a16:creationId xmlns:a16="http://schemas.microsoft.com/office/drawing/2014/main" id="{75E32D03-773B-4536-8F44-2DFFFADCCB00}"/>
              </a:ext>
            </a:extLst>
          </p:cNvPr>
          <p:cNvSpPr txBox="1"/>
          <p:nvPr/>
        </p:nvSpPr>
        <p:spPr bwMode="auto">
          <a:xfrm>
            <a:off x="153035" y="219472"/>
            <a:ext cx="7608888" cy="249238"/>
          </a:xfrm>
          <a:prstGeom prst="rect">
            <a:avLst/>
          </a:prstGeom>
          <a:noFill/>
          <a:ln w="9525" cap="flat" cmpd="sng" algn="ctr">
            <a:noFill/>
            <a:prstDash val="solid"/>
            <a:miter lim="800000"/>
            <a:headEnd type="none" w="med" len="med"/>
            <a:tailEnd type="none" w="med" len="med"/>
          </a:ln>
        </p:spPr>
        <p:txBody>
          <a:bodyPr lIns="254000" tIns="63500" rIns="127000" bIns="0"/>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3200" b="1" dirty="0">
                <a:ln w="9525" cap="flat" cmpd="sng" algn="ctr">
                  <a:noFill/>
                  <a:prstDash val="solid"/>
                  <a:round/>
                  <a:headEnd type="none" w="med" len="med"/>
                  <a:tailEnd type="none" w="med" len="med"/>
                </a:ln>
                <a:solidFill>
                  <a:srgbClr val="000000"/>
                </a:solidFill>
                <a:latin typeface="Helvetica"/>
                <a:cs typeface="Helvetica"/>
                <a:sym typeface="Wingdings"/>
              </a:rPr>
              <a:t>Chronic pain in sickle cell disease</a:t>
            </a:r>
          </a:p>
        </p:txBody>
      </p:sp>
      <p:sp>
        <p:nvSpPr>
          <p:cNvPr id="5123" name="Text Placeholder 2">
            <a:extLst>
              <a:ext uri="{FF2B5EF4-FFF2-40B4-BE49-F238E27FC236}">
                <a16:creationId xmlns:a16="http://schemas.microsoft.com/office/drawing/2014/main" id="{6C073D76-5A2B-46B8-AC0D-5812AF1F8F25}"/>
              </a:ext>
            </a:extLst>
          </p:cNvPr>
          <p:cNvSpPr txBox="1"/>
          <p:nvPr/>
        </p:nvSpPr>
        <p:spPr bwMode="auto">
          <a:xfrm>
            <a:off x="7907021" y="5150009"/>
            <a:ext cx="4102100" cy="809307"/>
          </a:xfrm>
          <a:prstGeom prst="rect">
            <a:avLst/>
          </a:prstGeom>
          <a:noFill/>
          <a:ln w="9525" cap="flat" cmpd="sng" algn="ctr">
            <a:noFill/>
            <a:prstDash val="solid"/>
            <a:miter lim="800000"/>
            <a:headEnd type="none" w="med" len="med"/>
            <a:tailEnd type="none" w="med" len="med"/>
          </a:ln>
        </p:spPr>
        <p:txBody>
          <a:bodyPr lIns="254000" tIns="0" rIns="0" bIns="63500"/>
          <a:lstStyle/>
          <a:p>
            <a:pPr>
              <a:spcBef>
                <a:spcPct val="20000"/>
              </a:spcBef>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a:ea typeface="ＭＳ Ｐゴシック" pitchFamily="34" charset="-128"/>
                <a:cs typeface="Arial"/>
                <a:sym typeface="Wingdings" charset="2"/>
              </a:defRPr>
            </a:pPr>
            <a:r>
              <a:rPr lang="en-US" sz="1200" dirty="0" err="1">
                <a:ln w="9525" cap="flat" cmpd="sng" algn="ctr">
                  <a:noFill/>
                  <a:prstDash val="solid"/>
                  <a:round/>
                  <a:headEnd type="none" w="med" len="med"/>
                  <a:tailEnd type="none" w="med" len="med"/>
                </a:ln>
                <a:solidFill>
                  <a:srgbClr val="000000"/>
                </a:solidFill>
                <a:latin typeface="Helvetica"/>
                <a:cs typeface="Helvetica"/>
                <a:sym typeface="Wingdings"/>
              </a:rPr>
              <a:t>Ifeyinwa</a:t>
            </a:r>
            <a:r>
              <a:rPr lang="en-US" sz="1200" dirty="0">
                <a:ln w="9525" cap="flat" cmpd="sng" algn="ctr">
                  <a:noFill/>
                  <a:prstDash val="solid"/>
                  <a:round/>
                  <a:headEnd type="none" w="med" len="med"/>
                  <a:tailEnd type="none" w="med" len="med"/>
                </a:ln>
                <a:solidFill>
                  <a:srgbClr val="000000"/>
                </a:solidFill>
                <a:latin typeface="Helvetica"/>
                <a:cs typeface="Helvetica"/>
                <a:sym typeface="Wingdings"/>
              </a:rPr>
              <a:t> </a:t>
            </a:r>
            <a:r>
              <a:rPr lang="en-US" sz="1200" dirty="0" err="1">
                <a:ln w="9525" cap="flat" cmpd="sng" algn="ctr">
                  <a:noFill/>
                  <a:prstDash val="solid"/>
                  <a:round/>
                  <a:headEnd type="none" w="med" len="med"/>
                  <a:tailEnd type="none" w="med" len="med"/>
                </a:ln>
                <a:solidFill>
                  <a:srgbClr val="000000"/>
                </a:solidFill>
                <a:latin typeface="Helvetica"/>
                <a:cs typeface="Helvetica"/>
                <a:sym typeface="Wingdings"/>
              </a:rPr>
              <a:t>Osunkwo,Hazel</a:t>
            </a:r>
            <a:r>
              <a:rPr lang="en-US" sz="1200" dirty="0">
                <a:ln w="9525" cap="flat" cmpd="sng" algn="ctr">
                  <a:noFill/>
                  <a:prstDash val="solid"/>
                  <a:round/>
                  <a:headEnd type="none" w="med" len="med"/>
                  <a:tailEnd type="none" w="med" len="med"/>
                </a:ln>
                <a:solidFill>
                  <a:srgbClr val="000000"/>
                </a:solidFill>
                <a:latin typeface="Helvetica"/>
                <a:cs typeface="Helvetica"/>
                <a:sym typeface="Wingdings"/>
              </a:rPr>
              <a:t> F. </a:t>
            </a:r>
            <a:r>
              <a:rPr lang="en-US" sz="1200" dirty="0" err="1">
                <a:ln w="9525" cap="flat" cmpd="sng" algn="ctr">
                  <a:noFill/>
                  <a:prstDash val="solid"/>
                  <a:round/>
                  <a:headEnd type="none" w="med" len="med"/>
                  <a:tailEnd type="none" w="med" len="med"/>
                </a:ln>
                <a:solidFill>
                  <a:srgbClr val="000000"/>
                </a:solidFill>
                <a:latin typeface="Helvetica"/>
                <a:cs typeface="Helvetica"/>
                <a:sym typeface="Wingdings"/>
              </a:rPr>
              <a:t>O'Connor,Elna</a:t>
            </a:r>
            <a:r>
              <a:rPr lang="en-US" sz="1200" dirty="0">
                <a:ln w="9525" cap="flat" cmpd="sng" algn="ctr">
                  <a:noFill/>
                  <a:prstDash val="solid"/>
                  <a:round/>
                  <a:headEnd type="none" w="med" len="med"/>
                  <a:tailEnd type="none" w="med" len="med"/>
                </a:ln>
                <a:solidFill>
                  <a:srgbClr val="000000"/>
                </a:solidFill>
                <a:latin typeface="Helvetica"/>
                <a:cs typeface="Helvetica"/>
                <a:sym typeface="Wingdings"/>
              </a:rPr>
              <a:t> Saah, Optimizing the management of chronic pain in sickle cell disease, Hematology Am Soc </a:t>
            </a:r>
            <a:r>
              <a:rPr lang="en-US" sz="1200" dirty="0" err="1">
                <a:ln w="9525" cap="flat" cmpd="sng" algn="ctr">
                  <a:noFill/>
                  <a:prstDash val="solid"/>
                  <a:round/>
                  <a:headEnd type="none" w="med" len="med"/>
                  <a:tailEnd type="none" w="med" len="med"/>
                </a:ln>
                <a:solidFill>
                  <a:srgbClr val="000000"/>
                </a:solidFill>
                <a:latin typeface="Helvetica"/>
                <a:cs typeface="Helvetica"/>
                <a:sym typeface="Wingdings"/>
              </a:rPr>
              <a:t>Hematol</a:t>
            </a:r>
            <a:r>
              <a:rPr lang="en-US" sz="1200" dirty="0">
                <a:ln w="9525" cap="flat" cmpd="sng" algn="ctr">
                  <a:noFill/>
                  <a:prstDash val="solid"/>
                  <a:round/>
                  <a:headEnd type="none" w="med" len="med"/>
                  <a:tailEnd type="none" w="med" len="med"/>
                </a:ln>
                <a:solidFill>
                  <a:srgbClr val="000000"/>
                </a:solidFill>
                <a:latin typeface="Helvetica"/>
                <a:cs typeface="Helvetica"/>
                <a:sym typeface="Wingdings"/>
              </a:rPr>
              <a:t> Educ Program, 2020, </a:t>
            </a:r>
          </a:p>
        </p:txBody>
      </p:sp>
      <p:sp>
        <p:nvSpPr>
          <p:cNvPr id="3076" name="TextBox 11">
            <a:extLst>
              <a:ext uri="{FF2B5EF4-FFF2-40B4-BE49-F238E27FC236}">
                <a16:creationId xmlns:a16="http://schemas.microsoft.com/office/drawing/2014/main" id="{E77A2093-4E1D-143E-0C18-E4C7464CE2C6}"/>
              </a:ext>
            </a:extLst>
          </p:cNvPr>
          <p:cNvSpPr>
            <a:spLocks noChangeArrowheads="1"/>
          </p:cNvSpPr>
          <p:nvPr/>
        </p:nvSpPr>
        <p:spPr bwMode="auto">
          <a:xfrm>
            <a:off x="1524000" y="5305425"/>
            <a:ext cx="9144000" cy="24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254000" tIns="0" rIns="0" bIns="63500"/>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200" b="1">
              <a:latin typeface="Helvetica" panose="020B0604020202020204" pitchFamily="34" charset="0"/>
            </a:endParaRPr>
          </a:p>
        </p:txBody>
      </p:sp>
      <p:sp>
        <p:nvSpPr>
          <p:cNvPr id="5125" name="Footer Placeholder 3">
            <a:extLst>
              <a:ext uri="{FF2B5EF4-FFF2-40B4-BE49-F238E27FC236}">
                <a16:creationId xmlns:a16="http://schemas.microsoft.com/office/drawing/2014/main" id="{F946EE08-B693-857F-5462-32102C06BDA4}"/>
              </a:ext>
            </a:extLst>
          </p:cNvPr>
          <p:cNvSpPr/>
          <p:nvPr/>
        </p:nvSpPr>
        <p:spPr>
          <a:xfrm>
            <a:off x="1524000" y="6464300"/>
            <a:ext cx="3232150" cy="419100"/>
          </a:xfrm>
          <a:prstGeom prst="rect">
            <a:avLst/>
          </a:prstGeom>
          <a:noFill/>
          <a:ln w="9525" cap="flat" cmpd="sng" algn="ctr">
            <a:noFill/>
            <a:prstDash val="solid"/>
            <a:miter lim="800000"/>
            <a:headEnd type="none" w="med" len="med"/>
            <a:tailEnd type="none" w="med" len="med"/>
          </a:ln>
        </p:spPr>
        <p:txBody>
          <a:bodyPr lIns="180000" tIns="0" rIns="180000" bIns="0"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eaLnBrk="0" hangingPunct="0">
              <a:defRPr>
                <a:solidFill>
                  <a:schemeClr val="tx1"/>
                </a:solidFill>
                <a:latin typeface="Arial" panose="020B0604020202020204" pitchFamily="34" charset="0"/>
                <a:ea typeface="ＭＳ Ｐゴシック" panose="020B0600070205080204" pitchFamily="34" charset="-128"/>
              </a:defRPr>
            </a:lvl2pPr>
            <a:lvl3pPr eaLnBrk="0" hangingPunct="0">
              <a:defRPr>
                <a:solidFill>
                  <a:schemeClr val="tx1"/>
                </a:solidFill>
                <a:latin typeface="Arial" panose="020B0604020202020204" pitchFamily="34" charset="0"/>
                <a:ea typeface="ＭＳ Ｐゴシック" panose="020B0600070205080204" pitchFamily="34" charset="-128"/>
              </a:defRPr>
            </a:lvl3pPr>
            <a:lvl4pPr eaLnBrk="0" hangingPunct="0">
              <a:defRPr>
                <a:solidFill>
                  <a:schemeClr val="tx1"/>
                </a:solidFill>
                <a:latin typeface="Arial" panose="020B0604020202020204" pitchFamily="34" charset="0"/>
                <a:ea typeface="ＭＳ Ｐゴシック" panose="020B0600070205080204" pitchFamily="34" charset="-128"/>
              </a:defRPr>
            </a:lvl4pPr>
            <a:lvl5pPr eaLnBrk="0" hangingPunct="0">
              <a:defRPr>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buSzPct val="100000"/>
              <a:defRPr>
                <a:solidFill>
                  <a:schemeClr val="tx1"/>
                </a:solidFill>
                <a:latin typeface="Arial" panose="020B0604020202020204" pitchFamily="34" charset="0"/>
                <a:ea typeface="ＭＳ Ｐゴシック" panose="020B0600070205080204" pitchFamily="34" charset="-128"/>
              </a:defRPr>
            </a:lvl9pPr>
          </a:lstStyle>
          <a:p>
            <a:pPr algn="r">
              <a:spcAft>
                <a:spcPts val="600"/>
              </a:spcAft>
            </a:pPr>
            <a:r>
              <a:rPr lang="en-US" altLang="en-US" sz="1000">
                <a:solidFill>
                  <a:srgbClr val="2A2A2A"/>
                </a:solidFill>
              </a:rPr>
              <a:t>Copyright © 2022 American Society of Hematology </a:t>
            </a:r>
          </a:p>
        </p:txBody>
      </p:sp>
      <p:pic>
        <p:nvPicPr>
          <p:cNvPr id="3078" name="Picture 2">
            <a:extLst>
              <a:ext uri="{FF2B5EF4-FFF2-40B4-BE49-F238E27FC236}">
                <a16:creationId xmlns:a16="http://schemas.microsoft.com/office/drawing/2014/main" id="{7EFAADAF-FBFB-1FBE-32F4-E512B9493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3984" y="5799931"/>
            <a:ext cx="3005137"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079" name="New picture">
            <a:extLst>
              <a:ext uri="{FF2B5EF4-FFF2-40B4-BE49-F238E27FC236}">
                <a16:creationId xmlns:a16="http://schemas.microsoft.com/office/drawing/2014/main" id="{7E191298-8861-B762-ED55-46FFFD8DE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380" y="1048147"/>
            <a:ext cx="5981385" cy="516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514350" y="1449761"/>
            <a:ext cx="11189970" cy="3631763"/>
          </a:xfrm>
          <a:prstGeom prst="rect">
            <a:avLst/>
          </a:prstGeom>
          <a:solidFill>
            <a:srgbClr val="F6941F"/>
          </a:solidFill>
        </p:spPr>
        <p:txBody>
          <a:bodyPr wrap="square" rtlCol="0">
            <a:spAutoFit/>
          </a:bodyPr>
          <a:lstStyle/>
          <a:p>
            <a:pPr algn="ctr"/>
            <a:r>
              <a:rPr lang="en-US" sz="11500" dirty="0">
                <a:solidFill>
                  <a:srgbClr val="115740"/>
                </a:solidFill>
              </a:rPr>
              <a:t>Targets to treat pain</a:t>
            </a:r>
          </a:p>
        </p:txBody>
      </p:sp>
    </p:spTree>
    <p:extLst>
      <p:ext uri="{BB962C8B-B14F-4D97-AF65-F5344CB8AC3E}">
        <p14:creationId xmlns:p14="http://schemas.microsoft.com/office/powerpoint/2010/main" val="17674001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Diagram, schematic&#10;&#10;Description automatically generated">
            <a:extLst>
              <a:ext uri="{FF2B5EF4-FFF2-40B4-BE49-F238E27FC236}">
                <a16:creationId xmlns:a16="http://schemas.microsoft.com/office/drawing/2014/main" id="{3EB425E9-69D3-FEDD-7E1F-DD22D0A24FC5}"/>
              </a:ext>
            </a:extLst>
          </p:cNvPr>
          <p:cNvPicPr>
            <a:picLocks noGrp="1" noChangeAspect="1"/>
          </p:cNvPicPr>
          <p:nvPr>
            <p:ph idx="1"/>
          </p:nvPr>
        </p:nvPicPr>
        <p:blipFill>
          <a:blip r:embed="rId3"/>
          <a:stretch>
            <a:fillRect/>
          </a:stretch>
        </p:blipFill>
        <p:spPr>
          <a:xfrm>
            <a:off x="1356800" y="882883"/>
            <a:ext cx="7532369" cy="5382980"/>
          </a:xfrm>
        </p:spPr>
      </p:pic>
      <p:sp>
        <p:nvSpPr>
          <p:cNvPr id="10" name="Title 1">
            <a:extLst>
              <a:ext uri="{FF2B5EF4-FFF2-40B4-BE49-F238E27FC236}">
                <a16:creationId xmlns:a16="http://schemas.microsoft.com/office/drawing/2014/main" id="{5C18A02C-2E8F-29CA-0AEE-C008BC18C327}"/>
              </a:ext>
            </a:extLst>
          </p:cNvPr>
          <p:cNvSpPr>
            <a:spLocks noGrp="1"/>
          </p:cNvSpPr>
          <p:nvPr>
            <p:ph type="title"/>
          </p:nvPr>
        </p:nvSpPr>
        <p:spPr>
          <a:xfrm>
            <a:off x="621030" y="205740"/>
            <a:ext cx="10515600" cy="880110"/>
          </a:xfrm>
        </p:spPr>
        <p:txBody>
          <a:bodyPr/>
          <a:lstStyle/>
          <a:p>
            <a:r>
              <a:rPr lang="en-US" dirty="0"/>
              <a:t>Pathophysiologic Pathways</a:t>
            </a:r>
          </a:p>
        </p:txBody>
      </p:sp>
      <p:sp>
        <p:nvSpPr>
          <p:cNvPr id="12" name="TextBox 11">
            <a:extLst>
              <a:ext uri="{FF2B5EF4-FFF2-40B4-BE49-F238E27FC236}">
                <a16:creationId xmlns:a16="http://schemas.microsoft.com/office/drawing/2014/main" id="{67484F67-FB05-D684-33AC-198FCC8D8E80}"/>
              </a:ext>
            </a:extLst>
          </p:cNvPr>
          <p:cNvSpPr txBox="1"/>
          <p:nvPr/>
        </p:nvSpPr>
        <p:spPr>
          <a:xfrm>
            <a:off x="9501554" y="5311756"/>
            <a:ext cx="2572923" cy="954107"/>
          </a:xfrm>
          <a:prstGeom prst="rect">
            <a:avLst/>
          </a:prstGeom>
          <a:noFill/>
        </p:spPr>
        <p:txBody>
          <a:bodyPr wrap="square" rtlCol="0">
            <a:spAutoFit/>
          </a:bodyPr>
          <a:lstStyle/>
          <a:p>
            <a:r>
              <a:rPr lang="en-US" sz="1400" b="0" i="0" dirty="0" err="1">
                <a:solidFill>
                  <a:srgbClr val="212121"/>
                </a:solidFill>
                <a:effectLst/>
                <a:latin typeface="BlinkMacSystemFont"/>
              </a:rPr>
              <a:t>Sundd</a:t>
            </a:r>
            <a:r>
              <a:rPr lang="en-US" sz="1400" b="0" i="0" dirty="0">
                <a:solidFill>
                  <a:srgbClr val="212121"/>
                </a:solidFill>
                <a:effectLst/>
                <a:latin typeface="BlinkMacSystemFont"/>
              </a:rPr>
              <a:t> P, Gladwin MT, </a:t>
            </a:r>
            <a:r>
              <a:rPr lang="en-US" sz="1400" b="0" i="0" dirty="0" err="1">
                <a:solidFill>
                  <a:srgbClr val="212121"/>
                </a:solidFill>
                <a:effectLst/>
                <a:latin typeface="BlinkMacSystemFont"/>
              </a:rPr>
              <a:t>Novelli</a:t>
            </a:r>
            <a:r>
              <a:rPr lang="en-US" sz="1400" b="0" i="0" dirty="0">
                <a:solidFill>
                  <a:srgbClr val="212121"/>
                </a:solidFill>
                <a:effectLst/>
                <a:latin typeface="BlinkMacSystemFont"/>
              </a:rPr>
              <a:t> EM. Pathophysiology of Sickle Cell Disease. </a:t>
            </a:r>
            <a:r>
              <a:rPr lang="en-US" sz="1400" b="0" i="1" dirty="0" err="1">
                <a:solidFill>
                  <a:srgbClr val="212121"/>
                </a:solidFill>
                <a:effectLst/>
                <a:latin typeface="BlinkMacSystemFont"/>
              </a:rPr>
              <a:t>Annu</a:t>
            </a:r>
            <a:r>
              <a:rPr lang="en-US" sz="1400" b="0" i="1" dirty="0">
                <a:solidFill>
                  <a:srgbClr val="212121"/>
                </a:solidFill>
                <a:effectLst/>
                <a:latin typeface="BlinkMacSystemFont"/>
              </a:rPr>
              <a:t> Rev </a:t>
            </a:r>
            <a:r>
              <a:rPr lang="en-US" sz="1400" b="0" i="1" dirty="0" err="1">
                <a:solidFill>
                  <a:srgbClr val="212121"/>
                </a:solidFill>
                <a:effectLst/>
                <a:latin typeface="BlinkMacSystemFont"/>
              </a:rPr>
              <a:t>Pathol</a:t>
            </a:r>
            <a:r>
              <a:rPr lang="en-US" sz="1400" b="0" i="0" dirty="0">
                <a:solidFill>
                  <a:srgbClr val="212121"/>
                </a:solidFill>
                <a:effectLst/>
                <a:latin typeface="BlinkMacSystemFont"/>
              </a:rPr>
              <a:t>. 2019</a:t>
            </a:r>
            <a:endParaRPr lang="en-US" sz="1400" dirty="0"/>
          </a:p>
        </p:txBody>
      </p:sp>
    </p:spTree>
    <p:extLst>
      <p:ext uri="{BB962C8B-B14F-4D97-AF65-F5344CB8AC3E}">
        <p14:creationId xmlns:p14="http://schemas.microsoft.com/office/powerpoint/2010/main" val="963301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1078862" y="1449761"/>
            <a:ext cx="10034276" cy="3631763"/>
          </a:xfrm>
          <a:prstGeom prst="rect">
            <a:avLst/>
          </a:prstGeom>
          <a:noFill/>
        </p:spPr>
        <p:txBody>
          <a:bodyPr wrap="square" rtlCol="0">
            <a:spAutoFit/>
          </a:bodyPr>
          <a:lstStyle/>
          <a:p>
            <a:pPr algn="ctr"/>
            <a:r>
              <a:rPr lang="en-US" sz="11500" dirty="0">
                <a:solidFill>
                  <a:srgbClr val="F6941F"/>
                </a:solidFill>
              </a:rPr>
              <a:t>Pain Research  in SCD</a:t>
            </a:r>
          </a:p>
        </p:txBody>
      </p:sp>
    </p:spTree>
    <p:extLst>
      <p:ext uri="{BB962C8B-B14F-4D97-AF65-F5344CB8AC3E}">
        <p14:creationId xmlns:p14="http://schemas.microsoft.com/office/powerpoint/2010/main" val="11056211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3C8F7-2697-7A9A-AD5C-006E99C24855}"/>
              </a:ext>
            </a:extLst>
          </p:cNvPr>
          <p:cNvSpPr>
            <a:spLocks noGrp="1"/>
          </p:cNvSpPr>
          <p:nvPr>
            <p:ph type="title"/>
          </p:nvPr>
        </p:nvSpPr>
        <p:spPr/>
        <p:txBody>
          <a:bodyPr/>
          <a:lstStyle/>
          <a:p>
            <a:r>
              <a:rPr lang="en-US" dirty="0"/>
              <a:t>Animal Models</a:t>
            </a:r>
          </a:p>
        </p:txBody>
      </p:sp>
      <p:sp>
        <p:nvSpPr>
          <p:cNvPr id="3" name="Content Placeholder 2">
            <a:extLst>
              <a:ext uri="{FF2B5EF4-FFF2-40B4-BE49-F238E27FC236}">
                <a16:creationId xmlns:a16="http://schemas.microsoft.com/office/drawing/2014/main" id="{CE576AE7-7FF9-31C7-F4AB-DEAC5BF33B50}"/>
              </a:ext>
            </a:extLst>
          </p:cNvPr>
          <p:cNvSpPr>
            <a:spLocks noGrp="1"/>
          </p:cNvSpPr>
          <p:nvPr>
            <p:ph sz="half" idx="1"/>
          </p:nvPr>
        </p:nvSpPr>
        <p:spPr/>
        <p:txBody>
          <a:bodyPr>
            <a:normAutofit fontScale="92500" lnSpcReduction="10000"/>
          </a:bodyPr>
          <a:lstStyle/>
          <a:p>
            <a:r>
              <a:rPr lang="en-US" dirty="0"/>
              <a:t>Transgenic humanized mouse models by “knocking out” mouse globin genes</a:t>
            </a:r>
          </a:p>
          <a:p>
            <a:pPr lvl="1"/>
            <a:r>
              <a:rPr lang="en-US" dirty="0" err="1"/>
              <a:t>HbSS</a:t>
            </a:r>
            <a:r>
              <a:rPr lang="en-US" dirty="0"/>
              <a:t>-BERK</a:t>
            </a:r>
          </a:p>
          <a:p>
            <a:pPr lvl="1"/>
            <a:r>
              <a:rPr lang="en-US" dirty="0" err="1"/>
              <a:t>HbSS</a:t>
            </a:r>
            <a:r>
              <a:rPr lang="en-US" dirty="0"/>
              <a:t>-Townes</a:t>
            </a:r>
          </a:p>
          <a:p>
            <a:r>
              <a:rPr lang="en-US" dirty="0"/>
              <a:t>Mimic severe type of SCD and associated symptoms including VOC</a:t>
            </a:r>
          </a:p>
          <a:p>
            <a:r>
              <a:rPr lang="en-US" dirty="0"/>
              <a:t>Studies found similarities in mechanical, thermal, electrical sensory testing. </a:t>
            </a:r>
          </a:p>
        </p:txBody>
      </p:sp>
      <p:pic>
        <p:nvPicPr>
          <p:cNvPr id="9" name="Content Placeholder 8" descr="A white mouse in a person's hand&#10;&#10;Description automatically generated with low confidence">
            <a:extLst>
              <a:ext uri="{FF2B5EF4-FFF2-40B4-BE49-F238E27FC236}">
                <a16:creationId xmlns:a16="http://schemas.microsoft.com/office/drawing/2014/main" id="{0853F4D1-A2B4-E94B-5EB3-2F3EE8E18CA5}"/>
              </a:ext>
            </a:extLst>
          </p:cNvPr>
          <p:cNvPicPr>
            <a:picLocks noGrp="1" noChangeAspect="1"/>
          </p:cNvPicPr>
          <p:nvPr>
            <p:ph sz="half" idx="2"/>
          </p:nvPr>
        </p:nvPicPr>
        <p:blipFill>
          <a:blip r:embed="rId3"/>
          <a:stretch>
            <a:fillRect/>
          </a:stretch>
        </p:blipFill>
        <p:spPr>
          <a:xfrm>
            <a:off x="6172200" y="2355786"/>
            <a:ext cx="5181600" cy="3291016"/>
          </a:xfrm>
        </p:spPr>
      </p:pic>
    </p:spTree>
    <p:extLst>
      <p:ext uri="{BB962C8B-B14F-4D97-AF65-F5344CB8AC3E}">
        <p14:creationId xmlns:p14="http://schemas.microsoft.com/office/powerpoint/2010/main" val="33405561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0346-ABCF-4DF2-4F1F-732402DF31A2}"/>
              </a:ext>
            </a:extLst>
          </p:cNvPr>
          <p:cNvSpPr>
            <a:spLocks noGrp="1"/>
          </p:cNvSpPr>
          <p:nvPr>
            <p:ph type="title"/>
          </p:nvPr>
        </p:nvSpPr>
        <p:spPr>
          <a:xfrm>
            <a:off x="563880" y="289823"/>
            <a:ext cx="4313460" cy="1253570"/>
          </a:xfrm>
        </p:spPr>
        <p:txBody>
          <a:bodyPr>
            <a:normAutofit fontScale="90000"/>
          </a:bodyPr>
          <a:lstStyle/>
          <a:p>
            <a:r>
              <a:rPr lang="en-US" dirty="0"/>
              <a:t>SCD Variabilities</a:t>
            </a:r>
          </a:p>
        </p:txBody>
      </p:sp>
      <p:sp>
        <p:nvSpPr>
          <p:cNvPr id="4" name="Content Placeholder 3">
            <a:extLst>
              <a:ext uri="{FF2B5EF4-FFF2-40B4-BE49-F238E27FC236}">
                <a16:creationId xmlns:a16="http://schemas.microsoft.com/office/drawing/2014/main" id="{D262C204-B750-BA88-D07E-6944F77814C7}"/>
              </a:ext>
            </a:extLst>
          </p:cNvPr>
          <p:cNvSpPr>
            <a:spLocks noGrp="1"/>
          </p:cNvSpPr>
          <p:nvPr>
            <p:ph sz="half" idx="2"/>
          </p:nvPr>
        </p:nvSpPr>
        <p:spPr>
          <a:xfrm>
            <a:off x="438146" y="2091690"/>
            <a:ext cx="4313462" cy="3353753"/>
          </a:xfrm>
        </p:spPr>
        <p:txBody>
          <a:bodyPr>
            <a:normAutofit/>
          </a:bodyPr>
          <a:lstStyle/>
          <a:p>
            <a:pPr marL="0" indent="0">
              <a:buNone/>
            </a:pPr>
            <a:r>
              <a:rPr lang="en-US" dirty="0"/>
              <a:t>Clinical and symptoms variations within subject overtime and between subjects </a:t>
            </a:r>
          </a:p>
          <a:p>
            <a:endParaRPr lang="en-US" dirty="0"/>
          </a:p>
        </p:txBody>
      </p:sp>
      <p:pic>
        <p:nvPicPr>
          <p:cNvPr id="8" name="Content Placeholder 7" descr="Diagram&#10;&#10;Description automatically generated">
            <a:extLst>
              <a:ext uri="{FF2B5EF4-FFF2-40B4-BE49-F238E27FC236}">
                <a16:creationId xmlns:a16="http://schemas.microsoft.com/office/drawing/2014/main" id="{0E9A676D-1558-486D-D5AE-1D93D4D1E3E1}"/>
              </a:ext>
            </a:extLst>
          </p:cNvPr>
          <p:cNvPicPr>
            <a:picLocks noGrp="1" noChangeAspect="1"/>
          </p:cNvPicPr>
          <p:nvPr>
            <p:ph sz="half" idx="1"/>
          </p:nvPr>
        </p:nvPicPr>
        <p:blipFill>
          <a:blip r:embed="rId3"/>
          <a:stretch>
            <a:fillRect/>
          </a:stretch>
        </p:blipFill>
        <p:spPr>
          <a:xfrm>
            <a:off x="4875536" y="194310"/>
            <a:ext cx="6878316" cy="5970597"/>
          </a:xfrm>
        </p:spPr>
      </p:pic>
      <p:sp>
        <p:nvSpPr>
          <p:cNvPr id="9" name="TextBox 8">
            <a:extLst>
              <a:ext uri="{FF2B5EF4-FFF2-40B4-BE49-F238E27FC236}">
                <a16:creationId xmlns:a16="http://schemas.microsoft.com/office/drawing/2014/main" id="{EA051B93-3253-23F3-7FB6-39489F89228F}"/>
              </a:ext>
            </a:extLst>
          </p:cNvPr>
          <p:cNvSpPr txBox="1"/>
          <p:nvPr/>
        </p:nvSpPr>
        <p:spPr>
          <a:xfrm>
            <a:off x="223411" y="5447080"/>
            <a:ext cx="5788284" cy="569387"/>
          </a:xfrm>
          <a:prstGeom prst="rect">
            <a:avLst/>
          </a:prstGeom>
          <a:noFill/>
        </p:spPr>
        <p:txBody>
          <a:bodyPr wrap="square" rtlCol="0">
            <a:spAutoFit/>
          </a:bodyPr>
          <a:lstStyle/>
          <a:p>
            <a:endParaRPr lang="en-US" sz="1100" b="0" i="0" dirty="0">
              <a:effectLst/>
              <a:latin typeface="NexusSans"/>
            </a:endParaRPr>
          </a:p>
          <a:p>
            <a:r>
              <a:rPr lang="en-US" sz="1000" b="1" i="0" dirty="0">
                <a:solidFill>
                  <a:srgbClr val="212121"/>
                </a:solidFill>
                <a:effectLst/>
              </a:rPr>
              <a:t>Mechanism-driven phase I translational study of trifluoperazine in adults with sickle cell disease.</a:t>
            </a:r>
            <a:r>
              <a:rPr lang="en-US" sz="1000" b="0" i="0" dirty="0">
                <a:solidFill>
                  <a:srgbClr val="212121"/>
                </a:solidFill>
                <a:effectLst/>
              </a:rPr>
              <a:t> </a:t>
            </a:r>
          </a:p>
          <a:p>
            <a:r>
              <a:rPr lang="en-US" sz="1000" b="0" i="0" dirty="0">
                <a:effectLst/>
              </a:rPr>
              <a:t>R. E. Molokie, D. J. </a:t>
            </a:r>
            <a:r>
              <a:rPr lang="en-US" sz="1000" b="0" i="0" dirty="0" err="1">
                <a:effectLst/>
              </a:rPr>
              <a:t>Wilkie</a:t>
            </a:r>
            <a:r>
              <a:rPr lang="en-US" sz="1000" b="0" i="0" dirty="0">
                <a:effectLst/>
              </a:rPr>
              <a:t>, Z.J. Wang, et.al., </a:t>
            </a:r>
            <a:r>
              <a:rPr lang="en-US" sz="1000" dirty="0" err="1"/>
              <a:t>Eur</a:t>
            </a:r>
            <a:r>
              <a:rPr lang="en-US" sz="1000" dirty="0"/>
              <a:t> J </a:t>
            </a:r>
            <a:r>
              <a:rPr lang="en-US" sz="1000" dirty="0" err="1"/>
              <a:t>Pharmacol</a:t>
            </a:r>
            <a:r>
              <a:rPr lang="en-US" sz="1000" dirty="0"/>
              <a:t>. 2014 January 15</a:t>
            </a:r>
          </a:p>
        </p:txBody>
      </p:sp>
    </p:spTree>
    <p:extLst>
      <p:ext uri="{BB962C8B-B14F-4D97-AF65-F5344CB8AC3E}">
        <p14:creationId xmlns:p14="http://schemas.microsoft.com/office/powerpoint/2010/main" val="3139953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4" descr="A picture containing bird, knife&#10;&#10;Description automatically generated">
            <a:extLst>
              <a:ext uri="{FF2B5EF4-FFF2-40B4-BE49-F238E27FC236}">
                <a16:creationId xmlns:a16="http://schemas.microsoft.com/office/drawing/2014/main" id="{8B811D63-C3A8-5B38-10D3-35C5F765DC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807492" y="1046329"/>
            <a:ext cx="10083421" cy="3484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a:extLst>
              <a:ext uri="{FF2B5EF4-FFF2-40B4-BE49-F238E27FC236}">
                <a16:creationId xmlns:a16="http://schemas.microsoft.com/office/drawing/2014/main" id="{090F5A55-E18D-A723-E4F9-456FCC838507}"/>
              </a:ext>
            </a:extLst>
          </p:cNvPr>
          <p:cNvSpPr txBox="1">
            <a:spLocks/>
          </p:cNvSpPr>
          <p:nvPr/>
        </p:nvSpPr>
        <p:spPr bwMode="auto">
          <a:xfrm>
            <a:off x="7082050" y="5745707"/>
            <a:ext cx="4736911" cy="43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anose="020B0604020202020204" pitchFamily="34" charset="0"/>
              </a:defRPr>
            </a:lvl2pPr>
            <a:lvl3pPr algn="l" rtl="0" eaLnBrk="0" fontAlgn="base" hangingPunct="0">
              <a:spcBef>
                <a:spcPct val="0"/>
              </a:spcBef>
              <a:spcAft>
                <a:spcPct val="0"/>
              </a:spcAft>
              <a:defRPr sz="3200" b="1">
                <a:solidFill>
                  <a:schemeClr val="bg1"/>
                </a:solidFill>
                <a:latin typeface="Arial" panose="020B0604020202020204" pitchFamily="34" charset="0"/>
              </a:defRPr>
            </a:lvl3pPr>
            <a:lvl4pPr algn="l" rtl="0" eaLnBrk="0" fontAlgn="base" hangingPunct="0">
              <a:spcBef>
                <a:spcPct val="0"/>
              </a:spcBef>
              <a:spcAft>
                <a:spcPct val="0"/>
              </a:spcAft>
              <a:defRPr sz="3200" b="1">
                <a:solidFill>
                  <a:schemeClr val="bg1"/>
                </a:solidFill>
                <a:latin typeface="Arial" panose="020B0604020202020204" pitchFamily="34" charset="0"/>
              </a:defRPr>
            </a:lvl4pPr>
            <a:lvl5pPr algn="l" rtl="0" eaLnBrk="0" fontAlgn="base" hangingPunct="0">
              <a:spcBef>
                <a:spcPct val="0"/>
              </a:spcBef>
              <a:spcAft>
                <a:spcPct val="0"/>
              </a:spcAft>
              <a:defRPr sz="3200" b="1">
                <a:solidFill>
                  <a:schemeClr val="bg1"/>
                </a:solidFill>
                <a:latin typeface="Arial" panose="020B0604020202020204" pitchFamily="34" charset="0"/>
              </a:defRPr>
            </a:lvl5pPr>
            <a:lvl6pPr marL="457189" algn="l" rtl="0" fontAlgn="base">
              <a:spcBef>
                <a:spcPct val="0"/>
              </a:spcBef>
              <a:spcAft>
                <a:spcPct val="0"/>
              </a:spcAft>
              <a:defRPr sz="3200" b="1">
                <a:solidFill>
                  <a:schemeClr val="bg1"/>
                </a:solidFill>
                <a:latin typeface="Arial" panose="020B0604020202020204" pitchFamily="34" charset="0"/>
              </a:defRPr>
            </a:lvl6pPr>
            <a:lvl7pPr marL="914377" algn="l" rtl="0" fontAlgn="base">
              <a:spcBef>
                <a:spcPct val="0"/>
              </a:spcBef>
              <a:spcAft>
                <a:spcPct val="0"/>
              </a:spcAft>
              <a:defRPr sz="3200" b="1">
                <a:solidFill>
                  <a:schemeClr val="bg1"/>
                </a:solidFill>
                <a:latin typeface="Arial" panose="020B0604020202020204" pitchFamily="34" charset="0"/>
              </a:defRPr>
            </a:lvl7pPr>
            <a:lvl8pPr marL="1371566" algn="l" rtl="0" fontAlgn="base">
              <a:spcBef>
                <a:spcPct val="0"/>
              </a:spcBef>
              <a:spcAft>
                <a:spcPct val="0"/>
              </a:spcAft>
              <a:defRPr sz="3200" b="1">
                <a:solidFill>
                  <a:schemeClr val="bg1"/>
                </a:solidFill>
                <a:latin typeface="Arial" panose="020B0604020202020204" pitchFamily="34" charset="0"/>
              </a:defRPr>
            </a:lvl8pPr>
            <a:lvl9pPr marL="1828754" algn="l" rtl="0" fontAlgn="base">
              <a:spcBef>
                <a:spcPct val="0"/>
              </a:spcBef>
              <a:spcAft>
                <a:spcPct val="0"/>
              </a:spcAft>
              <a:defRPr sz="3200" b="1">
                <a:solidFill>
                  <a:schemeClr val="bg1"/>
                </a:solidFill>
                <a:latin typeface="Arial" panose="020B0604020202020204" pitchFamily="34" charset="0"/>
              </a:defRPr>
            </a:lvl9pPr>
          </a:lstStyle>
          <a:p>
            <a:pPr eaLnBrk="1" hangingPunct="1">
              <a:lnSpc>
                <a:spcPct val="90000"/>
              </a:lnSpc>
            </a:pPr>
            <a:r>
              <a:rPr lang="en-US" sz="1200" b="0" dirty="0">
                <a:solidFill>
                  <a:srgbClr val="000000"/>
                </a:solidFill>
                <a:latin typeface="+mn-lt"/>
              </a:rPr>
              <a:t>Powell-Roach, K. L. et., al., Journal of Pain Research 2019:12 2511–2527</a:t>
            </a:r>
          </a:p>
        </p:txBody>
      </p:sp>
    </p:spTree>
    <p:extLst>
      <p:ext uri="{BB962C8B-B14F-4D97-AF65-F5344CB8AC3E}">
        <p14:creationId xmlns:p14="http://schemas.microsoft.com/office/powerpoint/2010/main" val="26383099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A8B52-7985-A805-E5B0-75AFF853B466}"/>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62FFA1CD-3B98-3EAB-3C7B-7E0E200B5519}"/>
              </a:ext>
            </a:extLst>
          </p:cNvPr>
          <p:cNvSpPr>
            <a:spLocks noGrp="1"/>
          </p:cNvSpPr>
          <p:nvPr>
            <p:ph sz="half" idx="1"/>
          </p:nvPr>
        </p:nvSpPr>
        <p:spPr>
          <a:xfrm>
            <a:off x="838200" y="1825625"/>
            <a:ext cx="10862388" cy="4351338"/>
          </a:xfrm>
        </p:spPr>
        <p:txBody>
          <a:bodyPr>
            <a:normAutofit/>
          </a:bodyPr>
          <a:lstStyle/>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Describe sickle cell disease (SCD).</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Describe what is known about pain in SCD and possible targets in the treatment of SCD pain.</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mj-lt"/>
              <a:buAutoNum type="arabicPeriod"/>
              <a:tabLst>
                <a:tab pos="457200" algn="l"/>
              </a:tabLst>
            </a:pPr>
            <a:r>
              <a:rPr lang="en-US" b="1"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Describe the challenges treating pain in SCD.</a:t>
            </a:r>
            <a:endParaRPr lang="en-US"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4000" dirty="0"/>
          </a:p>
        </p:txBody>
      </p:sp>
    </p:spTree>
    <p:extLst>
      <p:ext uri="{BB962C8B-B14F-4D97-AF65-F5344CB8AC3E}">
        <p14:creationId xmlns:p14="http://schemas.microsoft.com/office/powerpoint/2010/main" val="37994017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90F5A55-E18D-A723-E4F9-456FCC838507}"/>
              </a:ext>
            </a:extLst>
          </p:cNvPr>
          <p:cNvSpPr txBox="1">
            <a:spLocks/>
          </p:cNvSpPr>
          <p:nvPr/>
        </p:nvSpPr>
        <p:spPr bwMode="auto">
          <a:xfrm>
            <a:off x="7082050" y="5745707"/>
            <a:ext cx="4736911" cy="431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Arial" panose="020B0604020202020204" pitchFamily="34" charset="0"/>
              </a:defRPr>
            </a:lvl2pPr>
            <a:lvl3pPr algn="l" rtl="0" eaLnBrk="0" fontAlgn="base" hangingPunct="0">
              <a:spcBef>
                <a:spcPct val="0"/>
              </a:spcBef>
              <a:spcAft>
                <a:spcPct val="0"/>
              </a:spcAft>
              <a:defRPr sz="3200" b="1">
                <a:solidFill>
                  <a:schemeClr val="bg1"/>
                </a:solidFill>
                <a:latin typeface="Arial" panose="020B0604020202020204" pitchFamily="34" charset="0"/>
              </a:defRPr>
            </a:lvl3pPr>
            <a:lvl4pPr algn="l" rtl="0" eaLnBrk="0" fontAlgn="base" hangingPunct="0">
              <a:spcBef>
                <a:spcPct val="0"/>
              </a:spcBef>
              <a:spcAft>
                <a:spcPct val="0"/>
              </a:spcAft>
              <a:defRPr sz="3200" b="1">
                <a:solidFill>
                  <a:schemeClr val="bg1"/>
                </a:solidFill>
                <a:latin typeface="Arial" panose="020B0604020202020204" pitchFamily="34" charset="0"/>
              </a:defRPr>
            </a:lvl4pPr>
            <a:lvl5pPr algn="l" rtl="0" eaLnBrk="0" fontAlgn="base" hangingPunct="0">
              <a:spcBef>
                <a:spcPct val="0"/>
              </a:spcBef>
              <a:spcAft>
                <a:spcPct val="0"/>
              </a:spcAft>
              <a:defRPr sz="3200" b="1">
                <a:solidFill>
                  <a:schemeClr val="bg1"/>
                </a:solidFill>
                <a:latin typeface="Arial" panose="020B0604020202020204" pitchFamily="34" charset="0"/>
              </a:defRPr>
            </a:lvl5pPr>
            <a:lvl6pPr marL="457189" algn="l" rtl="0" fontAlgn="base">
              <a:spcBef>
                <a:spcPct val="0"/>
              </a:spcBef>
              <a:spcAft>
                <a:spcPct val="0"/>
              </a:spcAft>
              <a:defRPr sz="3200" b="1">
                <a:solidFill>
                  <a:schemeClr val="bg1"/>
                </a:solidFill>
                <a:latin typeface="Arial" panose="020B0604020202020204" pitchFamily="34" charset="0"/>
              </a:defRPr>
            </a:lvl6pPr>
            <a:lvl7pPr marL="914377" algn="l" rtl="0" fontAlgn="base">
              <a:spcBef>
                <a:spcPct val="0"/>
              </a:spcBef>
              <a:spcAft>
                <a:spcPct val="0"/>
              </a:spcAft>
              <a:defRPr sz="3200" b="1">
                <a:solidFill>
                  <a:schemeClr val="bg1"/>
                </a:solidFill>
                <a:latin typeface="Arial" panose="020B0604020202020204" pitchFamily="34" charset="0"/>
              </a:defRPr>
            </a:lvl7pPr>
            <a:lvl8pPr marL="1371566" algn="l" rtl="0" fontAlgn="base">
              <a:spcBef>
                <a:spcPct val="0"/>
              </a:spcBef>
              <a:spcAft>
                <a:spcPct val="0"/>
              </a:spcAft>
              <a:defRPr sz="3200" b="1">
                <a:solidFill>
                  <a:schemeClr val="bg1"/>
                </a:solidFill>
                <a:latin typeface="Arial" panose="020B0604020202020204" pitchFamily="34" charset="0"/>
              </a:defRPr>
            </a:lvl8pPr>
            <a:lvl9pPr marL="1828754" algn="l" rtl="0" fontAlgn="base">
              <a:spcBef>
                <a:spcPct val="0"/>
              </a:spcBef>
              <a:spcAft>
                <a:spcPct val="0"/>
              </a:spcAft>
              <a:defRPr sz="3200" b="1">
                <a:solidFill>
                  <a:schemeClr val="bg1"/>
                </a:solidFill>
                <a:latin typeface="Arial" panose="020B0604020202020204" pitchFamily="34" charset="0"/>
              </a:defRPr>
            </a:lvl9pPr>
          </a:lstStyle>
          <a:p>
            <a:pPr eaLnBrk="1" hangingPunct="1">
              <a:lnSpc>
                <a:spcPct val="90000"/>
              </a:lnSpc>
            </a:pPr>
            <a:r>
              <a:rPr lang="en-US" sz="1200" b="0" dirty="0">
                <a:solidFill>
                  <a:srgbClr val="000000"/>
                </a:solidFill>
                <a:latin typeface="+mn-lt"/>
              </a:rPr>
              <a:t>Powell-Roach, K. L. et., al., Journal of Pain Research 2019:12 2511–2527</a:t>
            </a:r>
          </a:p>
        </p:txBody>
      </p:sp>
      <p:pic>
        <p:nvPicPr>
          <p:cNvPr id="2" name="Picture 1">
            <a:extLst>
              <a:ext uri="{FF2B5EF4-FFF2-40B4-BE49-F238E27FC236}">
                <a16:creationId xmlns:a16="http://schemas.microsoft.com/office/drawing/2014/main" id="{4BFFEBD2-F689-83AD-384B-4A59382958FD}"/>
              </a:ext>
            </a:extLst>
          </p:cNvPr>
          <p:cNvPicPr>
            <a:picLocks noChangeAspect="1"/>
          </p:cNvPicPr>
          <p:nvPr/>
        </p:nvPicPr>
        <p:blipFill>
          <a:blip r:embed="rId3"/>
          <a:stretch>
            <a:fillRect/>
          </a:stretch>
        </p:blipFill>
        <p:spPr>
          <a:xfrm>
            <a:off x="685800" y="1487798"/>
            <a:ext cx="5394029" cy="3957579"/>
          </a:xfrm>
          <a:prstGeom prst="rect">
            <a:avLst/>
          </a:prstGeom>
        </p:spPr>
      </p:pic>
      <p:pic>
        <p:nvPicPr>
          <p:cNvPr id="3" name="Picture 2">
            <a:extLst>
              <a:ext uri="{FF2B5EF4-FFF2-40B4-BE49-F238E27FC236}">
                <a16:creationId xmlns:a16="http://schemas.microsoft.com/office/drawing/2014/main" id="{AF375C7A-A09C-D9AF-CE86-8993BD04F76C}"/>
              </a:ext>
            </a:extLst>
          </p:cNvPr>
          <p:cNvPicPr>
            <a:picLocks noChangeAspect="1"/>
          </p:cNvPicPr>
          <p:nvPr/>
        </p:nvPicPr>
        <p:blipFill>
          <a:blip r:embed="rId4"/>
          <a:stretch>
            <a:fillRect/>
          </a:stretch>
        </p:blipFill>
        <p:spPr>
          <a:xfrm>
            <a:off x="6339663" y="1452620"/>
            <a:ext cx="5394029" cy="3957579"/>
          </a:xfrm>
          <a:prstGeom prst="rect">
            <a:avLst/>
          </a:prstGeom>
        </p:spPr>
      </p:pic>
      <p:sp>
        <p:nvSpPr>
          <p:cNvPr id="4" name="TextBox 3">
            <a:extLst>
              <a:ext uri="{FF2B5EF4-FFF2-40B4-BE49-F238E27FC236}">
                <a16:creationId xmlns:a16="http://schemas.microsoft.com/office/drawing/2014/main" id="{4DFD88B3-D72D-72EC-F70D-2043838F777C}"/>
              </a:ext>
            </a:extLst>
          </p:cNvPr>
          <p:cNvSpPr txBox="1"/>
          <p:nvPr/>
        </p:nvSpPr>
        <p:spPr>
          <a:xfrm>
            <a:off x="1307708" y="283177"/>
            <a:ext cx="10063909" cy="769441"/>
          </a:xfrm>
          <a:prstGeom prst="rect">
            <a:avLst/>
          </a:prstGeom>
          <a:noFill/>
        </p:spPr>
        <p:txBody>
          <a:bodyPr wrap="none" rtlCol="0">
            <a:spAutoFit/>
          </a:bodyPr>
          <a:lstStyle/>
          <a:p>
            <a:r>
              <a:rPr lang="en-US" sz="4400" b="1" dirty="0">
                <a:solidFill>
                  <a:srgbClr val="115740"/>
                </a:solidFill>
              </a:rPr>
              <a:t>Mean Thermal and Mechanical Threshold</a:t>
            </a:r>
          </a:p>
        </p:txBody>
      </p:sp>
    </p:spTree>
    <p:extLst>
      <p:ext uri="{BB962C8B-B14F-4D97-AF65-F5344CB8AC3E}">
        <p14:creationId xmlns:p14="http://schemas.microsoft.com/office/powerpoint/2010/main" val="2321411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F7374-BE2F-0DEE-5BA4-77421644121F}"/>
              </a:ext>
            </a:extLst>
          </p:cNvPr>
          <p:cNvSpPr>
            <a:spLocks noGrp="1"/>
          </p:cNvSpPr>
          <p:nvPr>
            <p:ph type="title"/>
          </p:nvPr>
        </p:nvSpPr>
        <p:spPr/>
        <p:txBody>
          <a:bodyPr/>
          <a:lstStyle/>
          <a:p>
            <a:r>
              <a:rPr lang="en-US" dirty="0"/>
              <a:t>Genetics in sickle cell pain</a:t>
            </a:r>
          </a:p>
        </p:txBody>
      </p:sp>
      <p:sp>
        <p:nvSpPr>
          <p:cNvPr id="4" name="Content Placeholder 3">
            <a:extLst>
              <a:ext uri="{FF2B5EF4-FFF2-40B4-BE49-F238E27FC236}">
                <a16:creationId xmlns:a16="http://schemas.microsoft.com/office/drawing/2014/main" id="{DFF529E7-1CC6-496F-8110-2DC5061EA8BF}"/>
              </a:ext>
            </a:extLst>
          </p:cNvPr>
          <p:cNvSpPr>
            <a:spLocks noGrp="1"/>
          </p:cNvSpPr>
          <p:nvPr>
            <p:ph sz="half" idx="2"/>
          </p:nvPr>
        </p:nvSpPr>
        <p:spPr/>
        <p:txBody>
          <a:bodyPr/>
          <a:lstStyle/>
          <a:p>
            <a:r>
              <a:rPr lang="en-US" dirty="0"/>
              <a:t>Genetic variability is suspected to have a role in the perception of pain. </a:t>
            </a:r>
          </a:p>
          <a:p>
            <a:r>
              <a:rPr lang="en-US" dirty="0"/>
              <a:t>Metabolism from alterations in pathways.</a:t>
            </a:r>
          </a:p>
          <a:p>
            <a:r>
              <a:rPr lang="en-US" dirty="0"/>
              <a:t>Genetic markers may lead to a better understanding of pain</a:t>
            </a:r>
          </a:p>
        </p:txBody>
      </p:sp>
      <p:pic>
        <p:nvPicPr>
          <p:cNvPr id="5" name="Graphic 54">
            <a:extLst>
              <a:ext uri="{FF2B5EF4-FFF2-40B4-BE49-F238E27FC236}">
                <a16:creationId xmlns:a16="http://schemas.microsoft.com/office/drawing/2014/main" id="{E4216B2C-2446-A38C-02CE-0FE3A64C7DCD}"/>
              </a:ext>
            </a:extLst>
          </p:cNvPr>
          <p:cNvPicPr>
            <a:picLocks noGrp="1" noChangeAspect="1"/>
          </p:cNvPicPr>
          <p:nvPr>
            <p:ph sz="half" idx="1"/>
          </p:nvPr>
        </p:nvPicPr>
        <p:blipFill rotWithShape="1">
          <a:blip r:embed="rId3">
            <a:extLst>
              <a:ext uri="{96DAC541-7B7A-43D3-8B79-37D633B846F1}">
                <asvg:svgBlip xmlns:asvg="http://schemas.microsoft.com/office/drawing/2016/SVG/main" r:embed="rId4"/>
              </a:ext>
            </a:extLst>
          </a:blip>
          <a:srcRect l="4053" t="19798" r="62255" b="13009"/>
          <a:stretch/>
        </p:blipFill>
        <p:spPr>
          <a:xfrm>
            <a:off x="1315843" y="2152638"/>
            <a:ext cx="3300762" cy="3697311"/>
          </a:xfrm>
          <a:prstGeom prst="rect">
            <a:avLst/>
          </a:prstGeom>
        </p:spPr>
      </p:pic>
    </p:spTree>
    <p:extLst>
      <p:ext uri="{BB962C8B-B14F-4D97-AF65-F5344CB8AC3E}">
        <p14:creationId xmlns:p14="http://schemas.microsoft.com/office/powerpoint/2010/main" val="10774671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6">
            <a:extLst>
              <a:ext uri="{FF2B5EF4-FFF2-40B4-BE49-F238E27FC236}">
                <a16:creationId xmlns:a16="http://schemas.microsoft.com/office/drawing/2014/main" id="{255E76F4-31E6-65CC-DC21-E8FF835462DC}"/>
              </a:ext>
            </a:extLst>
          </p:cNvPr>
          <p:cNvPicPr>
            <a:picLocks noGrp="1" noChangeAspect="1"/>
          </p:cNvPicPr>
          <p:nvPr>
            <p:ph sz="half" idx="1"/>
          </p:nvPr>
        </p:nvPicPr>
        <p:blipFill>
          <a:blip r:embed="rId3">
            <a:extLst>
              <a:ext uri="{96DAC541-7B7A-43D3-8B79-37D633B846F1}">
                <asvg:svgBlip xmlns:asvg="http://schemas.microsoft.com/office/drawing/2016/SVG/main" r:embed="rId4"/>
              </a:ext>
            </a:extLst>
          </a:blip>
          <a:stretch>
            <a:fillRect/>
          </a:stretch>
        </p:blipFill>
        <p:spPr>
          <a:xfrm>
            <a:off x="114507" y="119270"/>
            <a:ext cx="12077493" cy="6202605"/>
          </a:xfrm>
          <a:prstGeom prst="rect">
            <a:avLst/>
          </a:prstGeom>
        </p:spPr>
      </p:pic>
      <p:sp>
        <p:nvSpPr>
          <p:cNvPr id="2" name="Title 1">
            <a:extLst>
              <a:ext uri="{FF2B5EF4-FFF2-40B4-BE49-F238E27FC236}">
                <a16:creationId xmlns:a16="http://schemas.microsoft.com/office/drawing/2014/main" id="{0D0E46B6-37C0-5CFD-0031-0EC63BA6FCCA}"/>
              </a:ext>
            </a:extLst>
          </p:cNvPr>
          <p:cNvSpPr>
            <a:spLocks noGrp="1"/>
          </p:cNvSpPr>
          <p:nvPr>
            <p:ph type="title"/>
          </p:nvPr>
        </p:nvSpPr>
        <p:spPr>
          <a:xfrm>
            <a:off x="7642302" y="343065"/>
            <a:ext cx="3711498" cy="1325563"/>
          </a:xfrm>
        </p:spPr>
        <p:txBody>
          <a:bodyPr/>
          <a:lstStyle/>
          <a:p>
            <a:r>
              <a:rPr lang="en-US" dirty="0"/>
              <a:t>Variable Pain</a:t>
            </a:r>
          </a:p>
        </p:txBody>
      </p:sp>
    </p:spTree>
    <p:extLst>
      <p:ext uri="{BB962C8B-B14F-4D97-AF65-F5344CB8AC3E}">
        <p14:creationId xmlns:p14="http://schemas.microsoft.com/office/powerpoint/2010/main" val="348387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8">
            <a:extLst>
              <a:ext uri="{FF2B5EF4-FFF2-40B4-BE49-F238E27FC236}">
                <a16:creationId xmlns:a16="http://schemas.microsoft.com/office/drawing/2014/main" id="{05CA07FF-96CF-7441-38A1-F240504FD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239" y="0"/>
            <a:ext cx="11173522" cy="6285106"/>
          </a:xfrm>
          <a:prstGeom prst="rect">
            <a:avLst/>
          </a:prstGeom>
        </p:spPr>
      </p:pic>
    </p:spTree>
    <p:extLst>
      <p:ext uri="{BB962C8B-B14F-4D97-AF65-F5344CB8AC3E}">
        <p14:creationId xmlns:p14="http://schemas.microsoft.com/office/powerpoint/2010/main" val="13589279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B8AA0-B49F-3778-FA02-00E70426295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4E1837F-BE46-56D0-034E-7891D92431E9}"/>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DBED963E-52B4-8578-3732-A0576CAC3FD0}"/>
              </a:ext>
            </a:extLst>
          </p:cNvPr>
          <p:cNvSpPr>
            <a:spLocks noGrp="1"/>
          </p:cNvSpPr>
          <p:nvPr>
            <p:ph sz="half" idx="2"/>
          </p:nvPr>
        </p:nvSpPr>
        <p:spPr/>
        <p:txBody>
          <a:bodyPr/>
          <a:lstStyle/>
          <a:p>
            <a:endParaRPr lang="en-US"/>
          </a:p>
        </p:txBody>
      </p:sp>
      <p:pic>
        <p:nvPicPr>
          <p:cNvPr id="5" name="Graphic 47">
            <a:extLst>
              <a:ext uri="{FF2B5EF4-FFF2-40B4-BE49-F238E27FC236}">
                <a16:creationId xmlns:a16="http://schemas.microsoft.com/office/drawing/2014/main" id="{9C66828F-C5F7-57FF-D0F2-DBE22D1245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200" y="153987"/>
            <a:ext cx="10896600" cy="6129338"/>
          </a:xfrm>
          <a:prstGeom prst="rect">
            <a:avLst/>
          </a:prstGeom>
        </p:spPr>
      </p:pic>
    </p:spTree>
    <p:extLst>
      <p:ext uri="{BB962C8B-B14F-4D97-AF65-F5344CB8AC3E}">
        <p14:creationId xmlns:p14="http://schemas.microsoft.com/office/powerpoint/2010/main" val="2992070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title"/>
          </p:nvPr>
        </p:nvSpPr>
        <p:spPr>
          <a:xfrm>
            <a:off x="451537" y="337465"/>
            <a:ext cx="8426245" cy="641600"/>
          </a:xfrm>
          <a:prstGeom prst="rect">
            <a:avLst/>
          </a:prstGeom>
        </p:spPr>
        <p:txBody>
          <a:bodyPr spcFirstLastPara="1" vert="horz" wrap="square" lIns="121900" tIns="121900" rIns="121900" bIns="121900" rtlCol="0" anchor="ctr" anchorCtr="0">
            <a:noAutofit/>
          </a:bodyPr>
          <a:lstStyle/>
          <a:p>
            <a:pPr>
              <a:spcBef>
                <a:spcPts val="0"/>
              </a:spcBef>
            </a:pPr>
            <a:r>
              <a:rPr lang="en" dirty="0"/>
              <a:t>Current and Emerging Therapies</a:t>
            </a:r>
            <a:endParaRPr dirty="0"/>
          </a:p>
        </p:txBody>
      </p:sp>
      <p:sp>
        <p:nvSpPr>
          <p:cNvPr id="144" name="Google Shape;144;p17"/>
          <p:cNvSpPr/>
          <p:nvPr/>
        </p:nvSpPr>
        <p:spPr>
          <a:xfrm>
            <a:off x="4078834" y="1655166"/>
            <a:ext cx="4034461" cy="4034461"/>
          </a:xfrm>
          <a:custGeom>
            <a:avLst/>
            <a:gdLst/>
            <a:ahLst/>
            <a:cxnLst/>
            <a:rect l="l" t="t" r="r" b="b"/>
            <a:pathLst>
              <a:path w="197252" h="197252" extrusionOk="0">
                <a:moveTo>
                  <a:pt x="72998" y="1"/>
                </a:moveTo>
                <a:cubicBezTo>
                  <a:pt x="67009" y="1"/>
                  <a:pt x="62139" y="4882"/>
                  <a:pt x="62139" y="10871"/>
                </a:cubicBezTo>
                <a:lnTo>
                  <a:pt x="62139" y="62139"/>
                </a:lnTo>
                <a:lnTo>
                  <a:pt x="10871" y="62139"/>
                </a:lnTo>
                <a:cubicBezTo>
                  <a:pt x="4882" y="62139"/>
                  <a:pt x="1" y="67009"/>
                  <a:pt x="1" y="73010"/>
                </a:cubicBezTo>
                <a:lnTo>
                  <a:pt x="1" y="124254"/>
                </a:lnTo>
                <a:cubicBezTo>
                  <a:pt x="1" y="130243"/>
                  <a:pt x="4882" y="135112"/>
                  <a:pt x="10871" y="135112"/>
                </a:cubicBezTo>
                <a:lnTo>
                  <a:pt x="62139" y="135112"/>
                </a:lnTo>
                <a:lnTo>
                  <a:pt x="62139" y="186381"/>
                </a:lnTo>
                <a:cubicBezTo>
                  <a:pt x="62139" y="192370"/>
                  <a:pt x="67009" y="197251"/>
                  <a:pt x="72998" y="197251"/>
                </a:cubicBezTo>
                <a:lnTo>
                  <a:pt x="124254" y="197251"/>
                </a:lnTo>
                <a:cubicBezTo>
                  <a:pt x="130243" y="197251"/>
                  <a:pt x="135113" y="192370"/>
                  <a:pt x="135113" y="186381"/>
                </a:cubicBezTo>
                <a:lnTo>
                  <a:pt x="135113" y="135112"/>
                </a:lnTo>
                <a:lnTo>
                  <a:pt x="186381" y="135112"/>
                </a:lnTo>
                <a:cubicBezTo>
                  <a:pt x="192370" y="135112"/>
                  <a:pt x="197251" y="130243"/>
                  <a:pt x="197251" y="124254"/>
                </a:cubicBezTo>
                <a:lnTo>
                  <a:pt x="197251" y="73010"/>
                </a:lnTo>
                <a:cubicBezTo>
                  <a:pt x="197251" y="67009"/>
                  <a:pt x="192370" y="62139"/>
                  <a:pt x="186381" y="62139"/>
                </a:cubicBezTo>
                <a:lnTo>
                  <a:pt x="135113" y="62139"/>
                </a:lnTo>
                <a:lnTo>
                  <a:pt x="135113" y="10871"/>
                </a:lnTo>
                <a:cubicBezTo>
                  <a:pt x="135113" y="4882"/>
                  <a:pt x="130243" y="1"/>
                  <a:pt x="124254" y="1"/>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grpSp>
        <p:nvGrpSpPr>
          <p:cNvPr id="145" name="Google Shape;145;p17"/>
          <p:cNvGrpSpPr/>
          <p:nvPr/>
        </p:nvGrpSpPr>
        <p:grpSpPr>
          <a:xfrm>
            <a:off x="5473180" y="1764014"/>
            <a:ext cx="1245649" cy="1908500"/>
            <a:chOff x="4104884" y="1323010"/>
            <a:chExt cx="934237" cy="1431375"/>
          </a:xfrm>
        </p:grpSpPr>
        <p:sp>
          <p:nvSpPr>
            <p:cNvPr id="146" name="Google Shape;146;p17"/>
            <p:cNvSpPr/>
            <p:nvPr/>
          </p:nvSpPr>
          <p:spPr>
            <a:xfrm>
              <a:off x="4104884" y="1323010"/>
              <a:ext cx="934237" cy="1431375"/>
            </a:xfrm>
            <a:custGeom>
              <a:avLst/>
              <a:gdLst/>
              <a:ahLst/>
              <a:cxnLst/>
              <a:rect l="l" t="t" r="r" b="b"/>
              <a:pathLst>
                <a:path w="60902" h="93310" extrusionOk="0">
                  <a:moveTo>
                    <a:pt x="4525" y="1"/>
                  </a:moveTo>
                  <a:cubicBezTo>
                    <a:pt x="2025" y="1"/>
                    <a:pt x="1" y="2025"/>
                    <a:pt x="1" y="4525"/>
                  </a:cubicBezTo>
                  <a:lnTo>
                    <a:pt x="1" y="62854"/>
                  </a:lnTo>
                  <a:lnTo>
                    <a:pt x="30457" y="93310"/>
                  </a:lnTo>
                  <a:lnTo>
                    <a:pt x="60901" y="62854"/>
                  </a:lnTo>
                  <a:lnTo>
                    <a:pt x="60901" y="4525"/>
                  </a:lnTo>
                  <a:cubicBezTo>
                    <a:pt x="60901" y="2025"/>
                    <a:pt x="58877" y="1"/>
                    <a:pt x="56377" y="1"/>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47" name="Google Shape;147;p17"/>
            <p:cNvSpPr/>
            <p:nvPr/>
          </p:nvSpPr>
          <p:spPr>
            <a:xfrm>
              <a:off x="4147803" y="1369212"/>
              <a:ext cx="848394" cy="1299881"/>
            </a:xfrm>
            <a:custGeom>
              <a:avLst/>
              <a:gdLst/>
              <a:ahLst/>
              <a:cxnLst/>
              <a:rect l="l" t="t" r="r" b="b"/>
              <a:pathLst>
                <a:path w="55306" h="84738" fill="none" extrusionOk="0">
                  <a:moveTo>
                    <a:pt x="51198" y="1"/>
                  </a:moveTo>
                  <a:lnTo>
                    <a:pt x="4108" y="1"/>
                  </a:lnTo>
                  <a:cubicBezTo>
                    <a:pt x="1846" y="1"/>
                    <a:pt x="1" y="1835"/>
                    <a:pt x="1" y="4109"/>
                  </a:cubicBezTo>
                  <a:lnTo>
                    <a:pt x="1" y="57079"/>
                  </a:lnTo>
                  <a:lnTo>
                    <a:pt x="27659" y="84738"/>
                  </a:lnTo>
                  <a:lnTo>
                    <a:pt x="55305" y="57079"/>
                  </a:lnTo>
                  <a:lnTo>
                    <a:pt x="55305" y="4109"/>
                  </a:lnTo>
                  <a:cubicBezTo>
                    <a:pt x="55305" y="1835"/>
                    <a:pt x="53460" y="1"/>
                    <a:pt x="51198" y="1"/>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48" name="Google Shape;148;p17"/>
          <p:cNvGrpSpPr/>
          <p:nvPr/>
        </p:nvGrpSpPr>
        <p:grpSpPr>
          <a:xfrm>
            <a:off x="5752007" y="2231066"/>
            <a:ext cx="673831" cy="453961"/>
            <a:chOff x="4314005" y="1673299"/>
            <a:chExt cx="505373" cy="340471"/>
          </a:xfrm>
        </p:grpSpPr>
        <p:sp>
          <p:nvSpPr>
            <p:cNvPr id="149" name="Google Shape;149;p17"/>
            <p:cNvSpPr/>
            <p:nvPr/>
          </p:nvSpPr>
          <p:spPr>
            <a:xfrm>
              <a:off x="4390702" y="1673299"/>
              <a:ext cx="428676" cy="340471"/>
            </a:xfrm>
            <a:custGeom>
              <a:avLst/>
              <a:gdLst/>
              <a:ahLst/>
              <a:cxnLst/>
              <a:rect l="l" t="t" r="r" b="b"/>
              <a:pathLst>
                <a:path w="27945" h="22195" extrusionOk="0">
                  <a:moveTo>
                    <a:pt x="8085" y="1"/>
                  </a:moveTo>
                  <a:cubicBezTo>
                    <a:pt x="3632" y="1"/>
                    <a:pt x="1" y="3620"/>
                    <a:pt x="1" y="8073"/>
                  </a:cubicBezTo>
                  <a:cubicBezTo>
                    <a:pt x="1" y="8347"/>
                    <a:pt x="25" y="8621"/>
                    <a:pt x="49" y="8895"/>
                  </a:cubicBezTo>
                  <a:cubicBezTo>
                    <a:pt x="82" y="9265"/>
                    <a:pt x="402" y="9541"/>
                    <a:pt x="768" y="9541"/>
                  </a:cubicBezTo>
                  <a:cubicBezTo>
                    <a:pt x="790" y="9541"/>
                    <a:pt x="812" y="9540"/>
                    <a:pt x="834" y="9538"/>
                  </a:cubicBezTo>
                  <a:cubicBezTo>
                    <a:pt x="1227" y="9490"/>
                    <a:pt x="1513" y="9145"/>
                    <a:pt x="1477" y="8752"/>
                  </a:cubicBezTo>
                  <a:cubicBezTo>
                    <a:pt x="1454" y="8526"/>
                    <a:pt x="1442" y="8299"/>
                    <a:pt x="1442" y="8073"/>
                  </a:cubicBezTo>
                  <a:cubicBezTo>
                    <a:pt x="1442" y="4418"/>
                    <a:pt x="4418" y="1442"/>
                    <a:pt x="8085" y="1442"/>
                  </a:cubicBezTo>
                  <a:cubicBezTo>
                    <a:pt x="10193" y="1442"/>
                    <a:pt x="12133" y="2406"/>
                    <a:pt x="13396" y="4097"/>
                  </a:cubicBezTo>
                  <a:cubicBezTo>
                    <a:pt x="13538" y="4287"/>
                    <a:pt x="13753" y="4394"/>
                    <a:pt x="13979" y="4394"/>
                  </a:cubicBezTo>
                  <a:cubicBezTo>
                    <a:pt x="14205" y="4394"/>
                    <a:pt x="14408" y="4287"/>
                    <a:pt x="14550" y="4097"/>
                  </a:cubicBezTo>
                  <a:cubicBezTo>
                    <a:pt x="15812" y="2406"/>
                    <a:pt x="17753" y="1442"/>
                    <a:pt x="19873" y="1442"/>
                  </a:cubicBezTo>
                  <a:cubicBezTo>
                    <a:pt x="23528" y="1442"/>
                    <a:pt x="26504" y="4418"/>
                    <a:pt x="26504" y="8073"/>
                  </a:cubicBezTo>
                  <a:cubicBezTo>
                    <a:pt x="26504" y="15003"/>
                    <a:pt x="15801" y="19908"/>
                    <a:pt x="13967" y="20706"/>
                  </a:cubicBezTo>
                  <a:cubicBezTo>
                    <a:pt x="12800" y="20206"/>
                    <a:pt x="7966" y="18027"/>
                    <a:pt x="4668" y="14681"/>
                  </a:cubicBezTo>
                  <a:cubicBezTo>
                    <a:pt x="4525" y="14538"/>
                    <a:pt x="4341" y="14467"/>
                    <a:pt x="4158" y="14467"/>
                  </a:cubicBezTo>
                  <a:cubicBezTo>
                    <a:pt x="3975" y="14467"/>
                    <a:pt x="3793" y="14538"/>
                    <a:pt x="3656" y="14681"/>
                  </a:cubicBezTo>
                  <a:cubicBezTo>
                    <a:pt x="3370" y="14955"/>
                    <a:pt x="3370" y="15408"/>
                    <a:pt x="3644" y="15693"/>
                  </a:cubicBezTo>
                  <a:cubicBezTo>
                    <a:pt x="7633" y="19729"/>
                    <a:pt x="13467" y="22051"/>
                    <a:pt x="13705" y="22146"/>
                  </a:cubicBezTo>
                  <a:cubicBezTo>
                    <a:pt x="13800" y="22182"/>
                    <a:pt x="13884" y="22194"/>
                    <a:pt x="13979" y="22194"/>
                  </a:cubicBezTo>
                  <a:cubicBezTo>
                    <a:pt x="14062" y="22194"/>
                    <a:pt x="14158" y="22182"/>
                    <a:pt x="14241" y="22146"/>
                  </a:cubicBezTo>
                  <a:cubicBezTo>
                    <a:pt x="14800" y="21920"/>
                    <a:pt x="27945" y="16586"/>
                    <a:pt x="27945" y="8073"/>
                  </a:cubicBezTo>
                  <a:cubicBezTo>
                    <a:pt x="27945" y="3620"/>
                    <a:pt x="24314" y="1"/>
                    <a:pt x="19873" y="1"/>
                  </a:cubicBezTo>
                  <a:cubicBezTo>
                    <a:pt x="17598" y="1"/>
                    <a:pt x="15491" y="918"/>
                    <a:pt x="13979" y="2561"/>
                  </a:cubicBezTo>
                  <a:cubicBezTo>
                    <a:pt x="12455" y="918"/>
                    <a:pt x="10348" y="1"/>
                    <a:pt x="808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0" name="Google Shape;150;p17"/>
            <p:cNvSpPr/>
            <p:nvPr/>
          </p:nvSpPr>
          <p:spPr>
            <a:xfrm>
              <a:off x="4314005" y="1766623"/>
              <a:ext cx="386660" cy="179371"/>
            </a:xfrm>
            <a:custGeom>
              <a:avLst/>
              <a:gdLst/>
              <a:ahLst/>
              <a:cxnLst/>
              <a:rect l="l" t="t" r="r" b="b"/>
              <a:pathLst>
                <a:path w="25206" h="11693" extrusionOk="0">
                  <a:moveTo>
                    <a:pt x="14038" y="1"/>
                  </a:moveTo>
                  <a:cubicBezTo>
                    <a:pt x="13716" y="1"/>
                    <a:pt x="13431" y="227"/>
                    <a:pt x="13359" y="537"/>
                  </a:cubicBezTo>
                  <a:lnTo>
                    <a:pt x="12097" y="5394"/>
                  </a:lnTo>
                  <a:lnTo>
                    <a:pt x="715" y="5394"/>
                  </a:lnTo>
                  <a:cubicBezTo>
                    <a:pt x="322" y="5394"/>
                    <a:pt x="0" y="5716"/>
                    <a:pt x="0" y="6109"/>
                  </a:cubicBezTo>
                  <a:cubicBezTo>
                    <a:pt x="0" y="6502"/>
                    <a:pt x="322" y="6823"/>
                    <a:pt x="715" y="6823"/>
                  </a:cubicBezTo>
                  <a:lnTo>
                    <a:pt x="12657" y="6823"/>
                  </a:lnTo>
                  <a:cubicBezTo>
                    <a:pt x="12990" y="6823"/>
                    <a:pt x="13276" y="6609"/>
                    <a:pt x="13347" y="6287"/>
                  </a:cubicBezTo>
                  <a:lnTo>
                    <a:pt x="14109" y="3358"/>
                  </a:lnTo>
                  <a:lnTo>
                    <a:pt x="16491" y="11181"/>
                  </a:lnTo>
                  <a:cubicBezTo>
                    <a:pt x="16586" y="11490"/>
                    <a:pt x="16860" y="11693"/>
                    <a:pt x="17181" y="11693"/>
                  </a:cubicBezTo>
                  <a:lnTo>
                    <a:pt x="17205" y="11693"/>
                  </a:lnTo>
                  <a:cubicBezTo>
                    <a:pt x="17526" y="11681"/>
                    <a:pt x="17800" y="11455"/>
                    <a:pt x="17884" y="11145"/>
                  </a:cubicBezTo>
                  <a:lnTo>
                    <a:pt x="19241" y="5299"/>
                  </a:lnTo>
                  <a:lnTo>
                    <a:pt x="19634" y="6359"/>
                  </a:lnTo>
                  <a:cubicBezTo>
                    <a:pt x="19741" y="6633"/>
                    <a:pt x="20015" y="6823"/>
                    <a:pt x="20312" y="6823"/>
                  </a:cubicBezTo>
                  <a:lnTo>
                    <a:pt x="24480" y="6823"/>
                  </a:lnTo>
                  <a:cubicBezTo>
                    <a:pt x="24884" y="6823"/>
                    <a:pt x="25206" y="6502"/>
                    <a:pt x="25206" y="6109"/>
                  </a:cubicBezTo>
                  <a:cubicBezTo>
                    <a:pt x="25206" y="5716"/>
                    <a:pt x="24884" y="5394"/>
                    <a:pt x="24480" y="5394"/>
                  </a:cubicBezTo>
                  <a:lnTo>
                    <a:pt x="20812" y="5394"/>
                  </a:lnTo>
                  <a:lnTo>
                    <a:pt x="19765" y="2549"/>
                  </a:lnTo>
                  <a:cubicBezTo>
                    <a:pt x="19663" y="2278"/>
                    <a:pt x="19413" y="2083"/>
                    <a:pt x="19103" y="2083"/>
                  </a:cubicBezTo>
                  <a:cubicBezTo>
                    <a:pt x="19086" y="2083"/>
                    <a:pt x="19068" y="2083"/>
                    <a:pt x="19050" y="2085"/>
                  </a:cubicBezTo>
                  <a:cubicBezTo>
                    <a:pt x="18729" y="2108"/>
                    <a:pt x="18467" y="2335"/>
                    <a:pt x="18396" y="2644"/>
                  </a:cubicBezTo>
                  <a:lnTo>
                    <a:pt x="17086" y="8216"/>
                  </a:lnTo>
                  <a:lnTo>
                    <a:pt x="14740" y="501"/>
                  </a:lnTo>
                  <a:cubicBezTo>
                    <a:pt x="14645" y="203"/>
                    <a:pt x="14371" y="1"/>
                    <a:pt x="1405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51" name="Google Shape;151;p17"/>
          <p:cNvGrpSpPr/>
          <p:nvPr/>
        </p:nvGrpSpPr>
        <p:grpSpPr>
          <a:xfrm>
            <a:off x="6096079" y="3049512"/>
            <a:ext cx="1908276" cy="1245649"/>
            <a:chOff x="4572059" y="2287133"/>
            <a:chExt cx="1431207" cy="934237"/>
          </a:xfrm>
        </p:grpSpPr>
        <p:sp>
          <p:nvSpPr>
            <p:cNvPr id="152" name="Google Shape;152;p17"/>
            <p:cNvSpPr/>
            <p:nvPr/>
          </p:nvSpPr>
          <p:spPr>
            <a:xfrm>
              <a:off x="4572059" y="2287133"/>
              <a:ext cx="1431207" cy="934237"/>
            </a:xfrm>
            <a:custGeom>
              <a:avLst/>
              <a:gdLst/>
              <a:ahLst/>
              <a:cxnLst/>
              <a:rect l="l" t="t" r="r" b="b"/>
              <a:pathLst>
                <a:path w="93299" h="60902" extrusionOk="0">
                  <a:moveTo>
                    <a:pt x="30445" y="1"/>
                  </a:moveTo>
                  <a:lnTo>
                    <a:pt x="1" y="30457"/>
                  </a:lnTo>
                  <a:lnTo>
                    <a:pt x="30445" y="60901"/>
                  </a:lnTo>
                  <a:lnTo>
                    <a:pt x="88774" y="60901"/>
                  </a:lnTo>
                  <a:cubicBezTo>
                    <a:pt x="91274" y="60901"/>
                    <a:pt x="93298" y="58877"/>
                    <a:pt x="93298" y="56377"/>
                  </a:cubicBezTo>
                  <a:lnTo>
                    <a:pt x="93298" y="4525"/>
                  </a:lnTo>
                  <a:cubicBezTo>
                    <a:pt x="93298" y="2025"/>
                    <a:pt x="91274" y="1"/>
                    <a:pt x="88774"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53" name="Google Shape;153;p17"/>
            <p:cNvSpPr/>
            <p:nvPr/>
          </p:nvSpPr>
          <p:spPr>
            <a:xfrm>
              <a:off x="4648771" y="2331510"/>
              <a:ext cx="1299881" cy="848210"/>
            </a:xfrm>
            <a:custGeom>
              <a:avLst/>
              <a:gdLst/>
              <a:ahLst/>
              <a:cxnLst/>
              <a:rect l="l" t="t" r="r" b="b"/>
              <a:pathLst>
                <a:path w="84738" h="55294" fill="none" extrusionOk="0">
                  <a:moveTo>
                    <a:pt x="84737" y="51186"/>
                  </a:moveTo>
                  <a:lnTo>
                    <a:pt x="84737" y="4109"/>
                  </a:lnTo>
                  <a:cubicBezTo>
                    <a:pt x="84737" y="1834"/>
                    <a:pt x="82892" y="1"/>
                    <a:pt x="80618" y="1"/>
                  </a:cubicBezTo>
                  <a:lnTo>
                    <a:pt x="27647" y="1"/>
                  </a:lnTo>
                  <a:lnTo>
                    <a:pt x="1" y="27647"/>
                  </a:lnTo>
                  <a:lnTo>
                    <a:pt x="27647" y="55293"/>
                  </a:lnTo>
                  <a:lnTo>
                    <a:pt x="80618" y="55293"/>
                  </a:lnTo>
                  <a:cubicBezTo>
                    <a:pt x="82892" y="55293"/>
                    <a:pt x="84737" y="53460"/>
                    <a:pt x="84737" y="51186"/>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54" name="Google Shape;154;p17"/>
          <p:cNvGrpSpPr/>
          <p:nvPr/>
        </p:nvGrpSpPr>
        <p:grpSpPr>
          <a:xfrm>
            <a:off x="7102031" y="3295451"/>
            <a:ext cx="477547" cy="743861"/>
            <a:chOff x="5326523" y="2471588"/>
            <a:chExt cx="358160" cy="557896"/>
          </a:xfrm>
        </p:grpSpPr>
        <p:sp>
          <p:nvSpPr>
            <p:cNvPr id="155" name="Google Shape;155;p17"/>
            <p:cNvSpPr/>
            <p:nvPr/>
          </p:nvSpPr>
          <p:spPr>
            <a:xfrm>
              <a:off x="5415292" y="2581479"/>
              <a:ext cx="245302" cy="331758"/>
            </a:xfrm>
            <a:custGeom>
              <a:avLst/>
              <a:gdLst/>
              <a:ahLst/>
              <a:cxnLst/>
              <a:rect l="l" t="t" r="r" b="b"/>
              <a:pathLst>
                <a:path w="15991" h="21627" extrusionOk="0">
                  <a:moveTo>
                    <a:pt x="11954" y="671"/>
                  </a:moveTo>
                  <a:lnTo>
                    <a:pt x="14145" y="1850"/>
                  </a:lnTo>
                  <a:lnTo>
                    <a:pt x="15264" y="3624"/>
                  </a:lnTo>
                  <a:lnTo>
                    <a:pt x="6013" y="20852"/>
                  </a:lnTo>
                  <a:lnTo>
                    <a:pt x="798" y="18042"/>
                  </a:lnTo>
                  <a:lnTo>
                    <a:pt x="10061" y="814"/>
                  </a:lnTo>
                  <a:lnTo>
                    <a:pt x="11954" y="671"/>
                  </a:lnTo>
                  <a:close/>
                  <a:moveTo>
                    <a:pt x="12041" y="0"/>
                  </a:moveTo>
                  <a:cubicBezTo>
                    <a:pt x="12025" y="0"/>
                    <a:pt x="12007" y="2"/>
                    <a:pt x="11990" y="5"/>
                  </a:cubicBezTo>
                  <a:lnTo>
                    <a:pt x="9823" y="171"/>
                  </a:lnTo>
                  <a:cubicBezTo>
                    <a:pt x="9716" y="171"/>
                    <a:pt x="9608" y="243"/>
                    <a:pt x="9561" y="338"/>
                  </a:cubicBezTo>
                  <a:lnTo>
                    <a:pt x="60" y="18019"/>
                  </a:lnTo>
                  <a:cubicBezTo>
                    <a:pt x="12" y="18102"/>
                    <a:pt x="0" y="18185"/>
                    <a:pt x="24" y="18269"/>
                  </a:cubicBezTo>
                  <a:cubicBezTo>
                    <a:pt x="48" y="18352"/>
                    <a:pt x="107" y="18423"/>
                    <a:pt x="191" y="18471"/>
                  </a:cubicBezTo>
                  <a:lnTo>
                    <a:pt x="5989" y="21590"/>
                  </a:lnTo>
                  <a:cubicBezTo>
                    <a:pt x="6037" y="21614"/>
                    <a:pt x="6084" y="21626"/>
                    <a:pt x="6144" y="21626"/>
                  </a:cubicBezTo>
                  <a:cubicBezTo>
                    <a:pt x="6179" y="21626"/>
                    <a:pt x="6203" y="21614"/>
                    <a:pt x="6239" y="21614"/>
                  </a:cubicBezTo>
                  <a:cubicBezTo>
                    <a:pt x="6322" y="21590"/>
                    <a:pt x="6394" y="21531"/>
                    <a:pt x="6429" y="21448"/>
                  </a:cubicBezTo>
                  <a:lnTo>
                    <a:pt x="15943" y="3767"/>
                  </a:lnTo>
                  <a:cubicBezTo>
                    <a:pt x="15990" y="3660"/>
                    <a:pt x="15990" y="3541"/>
                    <a:pt x="15931" y="3434"/>
                  </a:cubicBezTo>
                  <a:lnTo>
                    <a:pt x="14657" y="1421"/>
                  </a:lnTo>
                  <a:cubicBezTo>
                    <a:pt x="14633" y="1374"/>
                    <a:pt x="14585" y="1338"/>
                    <a:pt x="14538" y="1302"/>
                  </a:cubicBezTo>
                  <a:lnTo>
                    <a:pt x="12180" y="40"/>
                  </a:lnTo>
                  <a:cubicBezTo>
                    <a:pt x="12135" y="13"/>
                    <a:pt x="12091" y="0"/>
                    <a:pt x="1204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6" name="Google Shape;156;p17"/>
            <p:cNvSpPr/>
            <p:nvPr/>
          </p:nvSpPr>
          <p:spPr>
            <a:xfrm>
              <a:off x="5420768" y="2734044"/>
              <a:ext cx="156713" cy="174063"/>
            </a:xfrm>
            <a:custGeom>
              <a:avLst/>
              <a:gdLst/>
              <a:ahLst/>
              <a:cxnLst/>
              <a:rect l="l" t="t" r="r" b="b"/>
              <a:pathLst>
                <a:path w="10216" h="11347" extrusionOk="0">
                  <a:moveTo>
                    <a:pt x="4417" y="0"/>
                  </a:moveTo>
                  <a:lnTo>
                    <a:pt x="0" y="8227"/>
                  </a:lnTo>
                  <a:lnTo>
                    <a:pt x="5799" y="11347"/>
                  </a:lnTo>
                  <a:lnTo>
                    <a:pt x="10216" y="3120"/>
                  </a:lnTo>
                  <a:lnTo>
                    <a:pt x="441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7" name="Google Shape;157;p17"/>
            <p:cNvSpPr/>
            <p:nvPr/>
          </p:nvSpPr>
          <p:spPr>
            <a:xfrm>
              <a:off x="5386608" y="2848445"/>
              <a:ext cx="146129" cy="91258"/>
            </a:xfrm>
            <a:custGeom>
              <a:avLst/>
              <a:gdLst/>
              <a:ahLst/>
              <a:cxnLst/>
              <a:rect l="l" t="t" r="r" b="b"/>
              <a:pathLst>
                <a:path w="9526" h="5949" extrusionOk="0">
                  <a:moveTo>
                    <a:pt x="946" y="1"/>
                  </a:moveTo>
                  <a:cubicBezTo>
                    <a:pt x="745" y="1"/>
                    <a:pt x="551" y="105"/>
                    <a:pt x="453" y="293"/>
                  </a:cubicBezTo>
                  <a:lnTo>
                    <a:pt x="156" y="853"/>
                  </a:lnTo>
                  <a:cubicBezTo>
                    <a:pt x="1" y="1127"/>
                    <a:pt x="108" y="1460"/>
                    <a:pt x="382" y="1615"/>
                  </a:cubicBezTo>
                  <a:lnTo>
                    <a:pt x="8323" y="5877"/>
                  </a:lnTo>
                  <a:cubicBezTo>
                    <a:pt x="8409" y="5926"/>
                    <a:pt x="8502" y="5948"/>
                    <a:pt x="8593" y="5948"/>
                  </a:cubicBezTo>
                  <a:cubicBezTo>
                    <a:pt x="8794" y="5948"/>
                    <a:pt x="8987" y="5839"/>
                    <a:pt x="9085" y="5651"/>
                  </a:cubicBezTo>
                  <a:lnTo>
                    <a:pt x="9383" y="5103"/>
                  </a:lnTo>
                  <a:cubicBezTo>
                    <a:pt x="9526" y="4829"/>
                    <a:pt x="9431" y="4484"/>
                    <a:pt x="9157" y="4341"/>
                  </a:cubicBezTo>
                  <a:lnTo>
                    <a:pt x="1215" y="67"/>
                  </a:lnTo>
                  <a:cubicBezTo>
                    <a:pt x="1130" y="22"/>
                    <a:pt x="1037" y="1"/>
                    <a:pt x="94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8" name="Google Shape;158;p17"/>
            <p:cNvSpPr/>
            <p:nvPr/>
          </p:nvSpPr>
          <p:spPr>
            <a:xfrm>
              <a:off x="5326523" y="2920141"/>
              <a:ext cx="179739" cy="109344"/>
            </a:xfrm>
            <a:custGeom>
              <a:avLst/>
              <a:gdLst/>
              <a:ahLst/>
              <a:cxnLst/>
              <a:rect l="l" t="t" r="r" b="b"/>
              <a:pathLst>
                <a:path w="11717" h="7128" extrusionOk="0">
                  <a:moveTo>
                    <a:pt x="933" y="1"/>
                  </a:moveTo>
                  <a:cubicBezTo>
                    <a:pt x="733" y="1"/>
                    <a:pt x="539" y="110"/>
                    <a:pt x="441" y="298"/>
                  </a:cubicBezTo>
                  <a:lnTo>
                    <a:pt x="143" y="846"/>
                  </a:lnTo>
                  <a:cubicBezTo>
                    <a:pt x="1" y="1120"/>
                    <a:pt x="96" y="1465"/>
                    <a:pt x="370" y="1620"/>
                  </a:cubicBezTo>
                  <a:lnTo>
                    <a:pt x="10502" y="7061"/>
                  </a:lnTo>
                  <a:cubicBezTo>
                    <a:pt x="10587" y="7106"/>
                    <a:pt x="10680" y="7127"/>
                    <a:pt x="10771" y="7127"/>
                  </a:cubicBezTo>
                  <a:cubicBezTo>
                    <a:pt x="10972" y="7127"/>
                    <a:pt x="11166" y="7023"/>
                    <a:pt x="11264" y="6835"/>
                  </a:cubicBezTo>
                  <a:lnTo>
                    <a:pt x="11562" y="6287"/>
                  </a:lnTo>
                  <a:cubicBezTo>
                    <a:pt x="11716" y="6001"/>
                    <a:pt x="11609" y="5668"/>
                    <a:pt x="11335" y="5513"/>
                  </a:cubicBezTo>
                  <a:lnTo>
                    <a:pt x="1203" y="72"/>
                  </a:lnTo>
                  <a:cubicBezTo>
                    <a:pt x="1117" y="24"/>
                    <a:pt x="1025" y="1"/>
                    <a:pt x="93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9" name="Google Shape;159;p17"/>
            <p:cNvSpPr/>
            <p:nvPr/>
          </p:nvSpPr>
          <p:spPr>
            <a:xfrm>
              <a:off x="5395198" y="2901151"/>
              <a:ext cx="75626" cy="85858"/>
            </a:xfrm>
            <a:custGeom>
              <a:avLst/>
              <a:gdLst/>
              <a:ahLst/>
              <a:cxnLst/>
              <a:rect l="l" t="t" r="r" b="b"/>
              <a:pathLst>
                <a:path w="4930" h="5597" extrusionOk="0">
                  <a:moveTo>
                    <a:pt x="2239" y="0"/>
                  </a:moveTo>
                  <a:lnTo>
                    <a:pt x="0" y="4156"/>
                  </a:lnTo>
                  <a:lnTo>
                    <a:pt x="2691" y="5596"/>
                  </a:lnTo>
                  <a:lnTo>
                    <a:pt x="4930" y="1441"/>
                  </a:lnTo>
                  <a:lnTo>
                    <a:pt x="2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0" name="Google Shape;160;p17"/>
            <p:cNvSpPr/>
            <p:nvPr/>
          </p:nvSpPr>
          <p:spPr>
            <a:xfrm>
              <a:off x="5598474" y="2548454"/>
              <a:ext cx="51512" cy="56114"/>
            </a:xfrm>
            <a:custGeom>
              <a:avLst/>
              <a:gdLst/>
              <a:ahLst/>
              <a:cxnLst/>
              <a:rect l="l" t="t" r="r" b="b"/>
              <a:pathLst>
                <a:path w="3358" h="3658" extrusionOk="0">
                  <a:moveTo>
                    <a:pt x="2168" y="1"/>
                  </a:moveTo>
                  <a:cubicBezTo>
                    <a:pt x="2114" y="1"/>
                    <a:pt x="2062" y="24"/>
                    <a:pt x="2024" y="62"/>
                  </a:cubicBezTo>
                  <a:lnTo>
                    <a:pt x="0" y="2253"/>
                  </a:lnTo>
                  <a:lnTo>
                    <a:pt x="2631" y="3658"/>
                  </a:lnTo>
                  <a:lnTo>
                    <a:pt x="3334" y="764"/>
                  </a:lnTo>
                  <a:cubicBezTo>
                    <a:pt x="3358" y="681"/>
                    <a:pt x="3322" y="598"/>
                    <a:pt x="3239" y="550"/>
                  </a:cubicBezTo>
                  <a:lnTo>
                    <a:pt x="2262" y="26"/>
                  </a:lnTo>
                  <a:cubicBezTo>
                    <a:pt x="2232" y="9"/>
                    <a:pt x="2199" y="1"/>
                    <a:pt x="216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1" name="Google Shape;161;p17"/>
            <p:cNvSpPr/>
            <p:nvPr/>
          </p:nvSpPr>
          <p:spPr>
            <a:xfrm>
              <a:off x="5634813" y="2471588"/>
              <a:ext cx="49870" cy="86594"/>
            </a:xfrm>
            <a:custGeom>
              <a:avLst/>
              <a:gdLst/>
              <a:ahLst/>
              <a:cxnLst/>
              <a:rect l="l" t="t" r="r" b="b"/>
              <a:pathLst>
                <a:path w="3251" h="5645" extrusionOk="0">
                  <a:moveTo>
                    <a:pt x="3251" y="1"/>
                  </a:moveTo>
                  <a:lnTo>
                    <a:pt x="0" y="5299"/>
                  </a:lnTo>
                  <a:lnTo>
                    <a:pt x="619" y="5645"/>
                  </a:lnTo>
                  <a:lnTo>
                    <a:pt x="3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2" name="Google Shape;162;p17"/>
            <p:cNvSpPr/>
            <p:nvPr/>
          </p:nvSpPr>
          <p:spPr>
            <a:xfrm>
              <a:off x="5593351" y="2629031"/>
              <a:ext cx="51343" cy="32521"/>
            </a:xfrm>
            <a:custGeom>
              <a:avLst/>
              <a:gdLst/>
              <a:ahLst/>
              <a:cxnLst/>
              <a:rect l="l" t="t" r="r" b="b"/>
              <a:pathLst>
                <a:path w="3347" h="2120" extrusionOk="0">
                  <a:moveTo>
                    <a:pt x="239" y="0"/>
                  </a:moveTo>
                  <a:lnTo>
                    <a:pt x="1" y="464"/>
                  </a:lnTo>
                  <a:lnTo>
                    <a:pt x="3096" y="2119"/>
                  </a:lnTo>
                  <a:lnTo>
                    <a:pt x="3346" y="1667"/>
                  </a:lnTo>
                  <a:lnTo>
                    <a:pt x="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3" name="Google Shape;163;p17"/>
            <p:cNvSpPr/>
            <p:nvPr/>
          </p:nvSpPr>
          <p:spPr>
            <a:xfrm>
              <a:off x="5567780" y="2676506"/>
              <a:ext cx="51343" cy="32536"/>
            </a:xfrm>
            <a:custGeom>
              <a:avLst/>
              <a:gdLst/>
              <a:ahLst/>
              <a:cxnLst/>
              <a:rect l="l" t="t" r="r" b="b"/>
              <a:pathLst>
                <a:path w="3347" h="2121" extrusionOk="0">
                  <a:moveTo>
                    <a:pt x="251" y="1"/>
                  </a:moveTo>
                  <a:lnTo>
                    <a:pt x="1" y="465"/>
                  </a:lnTo>
                  <a:lnTo>
                    <a:pt x="3096" y="2120"/>
                  </a:lnTo>
                  <a:lnTo>
                    <a:pt x="3346" y="1668"/>
                  </a:lnTo>
                  <a:lnTo>
                    <a:pt x="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4" name="Google Shape;164;p17"/>
            <p:cNvSpPr/>
            <p:nvPr/>
          </p:nvSpPr>
          <p:spPr>
            <a:xfrm>
              <a:off x="5542210" y="2723997"/>
              <a:ext cx="51343" cy="32521"/>
            </a:xfrm>
            <a:custGeom>
              <a:avLst/>
              <a:gdLst/>
              <a:ahLst/>
              <a:cxnLst/>
              <a:rect l="l" t="t" r="r" b="b"/>
              <a:pathLst>
                <a:path w="3347" h="2120" extrusionOk="0">
                  <a:moveTo>
                    <a:pt x="251" y="0"/>
                  </a:moveTo>
                  <a:lnTo>
                    <a:pt x="1" y="465"/>
                  </a:lnTo>
                  <a:lnTo>
                    <a:pt x="3097" y="2120"/>
                  </a:lnTo>
                  <a:lnTo>
                    <a:pt x="3347" y="1667"/>
                  </a:lnTo>
                  <a:lnTo>
                    <a:pt x="25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5" name="Google Shape;165;p17"/>
          <p:cNvGrpSpPr/>
          <p:nvPr/>
        </p:nvGrpSpPr>
        <p:grpSpPr>
          <a:xfrm>
            <a:off x="4187682" y="3049512"/>
            <a:ext cx="1908500" cy="1245649"/>
            <a:chOff x="3140761" y="2287133"/>
            <a:chExt cx="1431375" cy="934237"/>
          </a:xfrm>
        </p:grpSpPr>
        <p:sp>
          <p:nvSpPr>
            <p:cNvPr id="166" name="Google Shape;166;p17"/>
            <p:cNvSpPr/>
            <p:nvPr/>
          </p:nvSpPr>
          <p:spPr>
            <a:xfrm>
              <a:off x="3140761" y="2287133"/>
              <a:ext cx="1431375" cy="934237"/>
            </a:xfrm>
            <a:custGeom>
              <a:avLst/>
              <a:gdLst/>
              <a:ahLst/>
              <a:cxnLst/>
              <a:rect l="l" t="t" r="r" b="b"/>
              <a:pathLst>
                <a:path w="93310" h="60902" extrusionOk="0">
                  <a:moveTo>
                    <a:pt x="4525" y="1"/>
                  </a:moveTo>
                  <a:cubicBezTo>
                    <a:pt x="2025" y="1"/>
                    <a:pt x="1" y="2025"/>
                    <a:pt x="1" y="4525"/>
                  </a:cubicBezTo>
                  <a:lnTo>
                    <a:pt x="1" y="56377"/>
                  </a:lnTo>
                  <a:cubicBezTo>
                    <a:pt x="1" y="58877"/>
                    <a:pt x="2025" y="60901"/>
                    <a:pt x="4525" y="60901"/>
                  </a:cubicBezTo>
                  <a:lnTo>
                    <a:pt x="62854" y="60901"/>
                  </a:lnTo>
                  <a:lnTo>
                    <a:pt x="93310" y="30457"/>
                  </a:lnTo>
                  <a:lnTo>
                    <a:pt x="62854" y="1"/>
                  </a:ln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7" name="Google Shape;167;p17"/>
            <p:cNvSpPr/>
            <p:nvPr/>
          </p:nvSpPr>
          <p:spPr>
            <a:xfrm>
              <a:off x="3198299" y="2330789"/>
              <a:ext cx="1299866" cy="848379"/>
            </a:xfrm>
            <a:custGeom>
              <a:avLst/>
              <a:gdLst/>
              <a:ahLst/>
              <a:cxnLst/>
              <a:rect l="l" t="t" r="r" b="b"/>
              <a:pathLst>
                <a:path w="84737" h="55305" fill="none" extrusionOk="0">
                  <a:moveTo>
                    <a:pt x="0" y="4120"/>
                  </a:moveTo>
                  <a:lnTo>
                    <a:pt x="0" y="51197"/>
                  </a:lnTo>
                  <a:cubicBezTo>
                    <a:pt x="0" y="53471"/>
                    <a:pt x="1846" y="55305"/>
                    <a:pt x="4108" y="55305"/>
                  </a:cubicBezTo>
                  <a:lnTo>
                    <a:pt x="57079" y="55305"/>
                  </a:lnTo>
                  <a:lnTo>
                    <a:pt x="84737" y="27658"/>
                  </a:lnTo>
                  <a:lnTo>
                    <a:pt x="57079" y="0"/>
                  </a:lnTo>
                  <a:lnTo>
                    <a:pt x="4108" y="0"/>
                  </a:lnTo>
                  <a:cubicBezTo>
                    <a:pt x="1846" y="0"/>
                    <a:pt x="0" y="1846"/>
                    <a:pt x="0" y="4120"/>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68" name="Google Shape;168;p17"/>
          <p:cNvGrpSpPr/>
          <p:nvPr/>
        </p:nvGrpSpPr>
        <p:grpSpPr>
          <a:xfrm>
            <a:off x="4580962" y="3443220"/>
            <a:ext cx="505319" cy="463072"/>
            <a:chOff x="3435721" y="2582415"/>
            <a:chExt cx="378989" cy="347304"/>
          </a:xfrm>
        </p:grpSpPr>
        <p:sp>
          <p:nvSpPr>
            <p:cNvPr id="169" name="Google Shape;169;p17"/>
            <p:cNvSpPr/>
            <p:nvPr/>
          </p:nvSpPr>
          <p:spPr>
            <a:xfrm>
              <a:off x="3438267" y="2582415"/>
              <a:ext cx="311065" cy="223243"/>
            </a:xfrm>
            <a:custGeom>
              <a:avLst/>
              <a:gdLst/>
              <a:ahLst/>
              <a:cxnLst/>
              <a:rect l="l" t="t" r="r" b="b"/>
              <a:pathLst>
                <a:path w="20278" h="14553" extrusionOk="0">
                  <a:moveTo>
                    <a:pt x="16003" y="491"/>
                  </a:moveTo>
                  <a:cubicBezTo>
                    <a:pt x="16360" y="491"/>
                    <a:pt x="16705" y="551"/>
                    <a:pt x="17063" y="646"/>
                  </a:cubicBezTo>
                  <a:cubicBezTo>
                    <a:pt x="17991" y="932"/>
                    <a:pt x="18753" y="1563"/>
                    <a:pt x="19218" y="2420"/>
                  </a:cubicBezTo>
                  <a:cubicBezTo>
                    <a:pt x="19670" y="3277"/>
                    <a:pt x="19765" y="4254"/>
                    <a:pt x="19491" y="5182"/>
                  </a:cubicBezTo>
                  <a:cubicBezTo>
                    <a:pt x="19206" y="6123"/>
                    <a:pt x="18587" y="6885"/>
                    <a:pt x="17729" y="7337"/>
                  </a:cubicBezTo>
                  <a:lnTo>
                    <a:pt x="5990" y="13636"/>
                  </a:lnTo>
                  <a:cubicBezTo>
                    <a:pt x="5452" y="13919"/>
                    <a:pt x="4864" y="14063"/>
                    <a:pt x="4270" y="14063"/>
                  </a:cubicBezTo>
                  <a:cubicBezTo>
                    <a:pt x="3917" y="14063"/>
                    <a:pt x="3562" y="14012"/>
                    <a:pt x="3216" y="13910"/>
                  </a:cubicBezTo>
                  <a:cubicBezTo>
                    <a:pt x="2287" y="13624"/>
                    <a:pt x="1525" y="12993"/>
                    <a:pt x="1061" y="12135"/>
                  </a:cubicBezTo>
                  <a:cubicBezTo>
                    <a:pt x="608" y="11290"/>
                    <a:pt x="501" y="10302"/>
                    <a:pt x="787" y="9373"/>
                  </a:cubicBezTo>
                  <a:cubicBezTo>
                    <a:pt x="1072" y="8445"/>
                    <a:pt x="1692" y="7671"/>
                    <a:pt x="2549" y="7218"/>
                  </a:cubicBezTo>
                  <a:lnTo>
                    <a:pt x="14288" y="932"/>
                  </a:lnTo>
                  <a:cubicBezTo>
                    <a:pt x="14824" y="646"/>
                    <a:pt x="15408" y="491"/>
                    <a:pt x="16003" y="491"/>
                  </a:cubicBezTo>
                  <a:close/>
                  <a:moveTo>
                    <a:pt x="15992" y="0"/>
                  </a:moveTo>
                  <a:cubicBezTo>
                    <a:pt x="15322" y="0"/>
                    <a:pt x="14659" y="165"/>
                    <a:pt x="14050" y="491"/>
                  </a:cubicBezTo>
                  <a:lnTo>
                    <a:pt x="2323" y="6778"/>
                  </a:lnTo>
                  <a:cubicBezTo>
                    <a:pt x="1346" y="7302"/>
                    <a:pt x="632" y="8171"/>
                    <a:pt x="310" y="9230"/>
                  </a:cubicBezTo>
                  <a:cubicBezTo>
                    <a:pt x="1" y="10278"/>
                    <a:pt x="108" y="11397"/>
                    <a:pt x="632" y="12374"/>
                  </a:cubicBezTo>
                  <a:cubicBezTo>
                    <a:pt x="1144" y="13350"/>
                    <a:pt x="2013" y="14052"/>
                    <a:pt x="3073" y="14374"/>
                  </a:cubicBezTo>
                  <a:cubicBezTo>
                    <a:pt x="3466" y="14493"/>
                    <a:pt x="3870" y="14552"/>
                    <a:pt x="4275" y="14552"/>
                  </a:cubicBezTo>
                  <a:cubicBezTo>
                    <a:pt x="4942" y="14552"/>
                    <a:pt x="5609" y="14386"/>
                    <a:pt x="6216" y="14064"/>
                  </a:cubicBezTo>
                  <a:lnTo>
                    <a:pt x="17956" y="7778"/>
                  </a:lnTo>
                  <a:cubicBezTo>
                    <a:pt x="18932" y="7254"/>
                    <a:pt x="19646" y="6385"/>
                    <a:pt x="19956" y="5325"/>
                  </a:cubicBezTo>
                  <a:cubicBezTo>
                    <a:pt x="20277" y="4277"/>
                    <a:pt x="20170" y="3158"/>
                    <a:pt x="19646" y="2182"/>
                  </a:cubicBezTo>
                  <a:cubicBezTo>
                    <a:pt x="19122" y="1206"/>
                    <a:pt x="18253" y="503"/>
                    <a:pt x="17205" y="182"/>
                  </a:cubicBezTo>
                  <a:cubicBezTo>
                    <a:pt x="16806" y="60"/>
                    <a:pt x="16398" y="0"/>
                    <a:pt x="1599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0" name="Google Shape;170;p17"/>
            <p:cNvSpPr/>
            <p:nvPr/>
          </p:nvSpPr>
          <p:spPr>
            <a:xfrm>
              <a:off x="3435721" y="2641993"/>
              <a:ext cx="185399" cy="159935"/>
            </a:xfrm>
            <a:custGeom>
              <a:avLst/>
              <a:gdLst/>
              <a:ahLst/>
              <a:cxnLst/>
              <a:rect l="l" t="t" r="r" b="b"/>
              <a:pathLst>
                <a:path w="12086" h="10426" extrusionOk="0">
                  <a:moveTo>
                    <a:pt x="8418" y="0"/>
                  </a:moveTo>
                  <a:lnTo>
                    <a:pt x="2596" y="3120"/>
                  </a:lnTo>
                  <a:cubicBezTo>
                    <a:pt x="715" y="4132"/>
                    <a:pt x="0" y="6477"/>
                    <a:pt x="1012" y="8371"/>
                  </a:cubicBezTo>
                  <a:cubicBezTo>
                    <a:pt x="1712" y="9680"/>
                    <a:pt x="3056" y="10426"/>
                    <a:pt x="4441" y="10426"/>
                  </a:cubicBezTo>
                  <a:cubicBezTo>
                    <a:pt x="5058" y="10426"/>
                    <a:pt x="5683" y="10278"/>
                    <a:pt x="6263" y="9966"/>
                  </a:cubicBezTo>
                  <a:lnTo>
                    <a:pt x="12085" y="6847"/>
                  </a:lnTo>
                  <a:lnTo>
                    <a:pt x="8418"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1" name="Google Shape;171;p17"/>
            <p:cNvSpPr/>
            <p:nvPr/>
          </p:nvSpPr>
          <p:spPr>
            <a:xfrm>
              <a:off x="3538909" y="2603997"/>
              <a:ext cx="153247" cy="73448"/>
            </a:xfrm>
            <a:custGeom>
              <a:avLst/>
              <a:gdLst/>
              <a:ahLst/>
              <a:cxnLst/>
              <a:rect l="l" t="t" r="r" b="b"/>
              <a:pathLst>
                <a:path w="9990" h="4788" extrusionOk="0">
                  <a:moveTo>
                    <a:pt x="8991" y="0"/>
                  </a:moveTo>
                  <a:cubicBezTo>
                    <a:pt x="8416" y="0"/>
                    <a:pt x="7782" y="224"/>
                    <a:pt x="7239" y="513"/>
                  </a:cubicBezTo>
                  <a:cubicBezTo>
                    <a:pt x="6346" y="989"/>
                    <a:pt x="0" y="4394"/>
                    <a:pt x="0" y="4394"/>
                  </a:cubicBezTo>
                  <a:lnTo>
                    <a:pt x="441" y="4787"/>
                  </a:lnTo>
                  <a:cubicBezTo>
                    <a:pt x="441" y="4787"/>
                    <a:pt x="6989" y="1275"/>
                    <a:pt x="7858" y="811"/>
                  </a:cubicBezTo>
                  <a:cubicBezTo>
                    <a:pt x="8503" y="466"/>
                    <a:pt x="9201" y="233"/>
                    <a:pt x="9639" y="233"/>
                  </a:cubicBezTo>
                  <a:cubicBezTo>
                    <a:pt x="9792" y="233"/>
                    <a:pt x="9913" y="261"/>
                    <a:pt x="9990" y="322"/>
                  </a:cubicBezTo>
                  <a:cubicBezTo>
                    <a:pt x="9709" y="93"/>
                    <a:pt x="9363" y="0"/>
                    <a:pt x="899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2" name="Google Shape;172;p17"/>
            <p:cNvSpPr/>
            <p:nvPr/>
          </p:nvSpPr>
          <p:spPr>
            <a:xfrm>
              <a:off x="3465848" y="2779648"/>
              <a:ext cx="348862" cy="150071"/>
            </a:xfrm>
            <a:custGeom>
              <a:avLst/>
              <a:gdLst/>
              <a:ahLst/>
              <a:cxnLst/>
              <a:rect l="l" t="t" r="r" b="b"/>
              <a:pathLst>
                <a:path w="22742" h="9783" extrusionOk="0">
                  <a:moveTo>
                    <a:pt x="18361" y="514"/>
                  </a:moveTo>
                  <a:cubicBezTo>
                    <a:pt x="19257" y="514"/>
                    <a:pt x="20110" y="824"/>
                    <a:pt x="20801" y="1409"/>
                  </a:cubicBezTo>
                  <a:cubicBezTo>
                    <a:pt x="21575" y="2064"/>
                    <a:pt x="22051" y="2980"/>
                    <a:pt x="22134" y="3992"/>
                  </a:cubicBezTo>
                  <a:cubicBezTo>
                    <a:pt x="22218" y="5004"/>
                    <a:pt x="21908" y="5993"/>
                    <a:pt x="21253" y="6767"/>
                  </a:cubicBezTo>
                  <a:cubicBezTo>
                    <a:pt x="20599" y="7540"/>
                    <a:pt x="19670" y="8005"/>
                    <a:pt x="18670" y="8100"/>
                  </a:cubicBezTo>
                  <a:lnTo>
                    <a:pt x="4811" y="9255"/>
                  </a:lnTo>
                  <a:cubicBezTo>
                    <a:pt x="4702" y="9264"/>
                    <a:pt x="4593" y="9269"/>
                    <a:pt x="4486" y="9269"/>
                  </a:cubicBezTo>
                  <a:cubicBezTo>
                    <a:pt x="2540" y="9269"/>
                    <a:pt x="884" y="7765"/>
                    <a:pt x="715" y="5790"/>
                  </a:cubicBezTo>
                  <a:cubicBezTo>
                    <a:pt x="548" y="3754"/>
                    <a:pt x="2025" y="1944"/>
                    <a:pt x="4037" y="1706"/>
                  </a:cubicBezTo>
                  <a:cubicBezTo>
                    <a:pt x="4085" y="1694"/>
                    <a:pt x="4132" y="1694"/>
                    <a:pt x="4180" y="1683"/>
                  </a:cubicBezTo>
                  <a:lnTo>
                    <a:pt x="18039" y="528"/>
                  </a:lnTo>
                  <a:cubicBezTo>
                    <a:pt x="18147" y="519"/>
                    <a:pt x="18254" y="514"/>
                    <a:pt x="18361" y="514"/>
                  </a:cubicBezTo>
                  <a:close/>
                  <a:moveTo>
                    <a:pt x="18354" y="1"/>
                  </a:moveTo>
                  <a:cubicBezTo>
                    <a:pt x="18233" y="1"/>
                    <a:pt x="18112" y="6"/>
                    <a:pt x="17991" y="16"/>
                  </a:cubicBezTo>
                  <a:lnTo>
                    <a:pt x="4144" y="1171"/>
                  </a:lnTo>
                  <a:cubicBezTo>
                    <a:pt x="1775" y="1373"/>
                    <a:pt x="1" y="3457"/>
                    <a:pt x="203" y="5826"/>
                  </a:cubicBezTo>
                  <a:cubicBezTo>
                    <a:pt x="395" y="8072"/>
                    <a:pt x="2277" y="9783"/>
                    <a:pt x="4490" y="9783"/>
                  </a:cubicBezTo>
                  <a:cubicBezTo>
                    <a:pt x="4612" y="9783"/>
                    <a:pt x="4735" y="9777"/>
                    <a:pt x="4858" y="9767"/>
                  </a:cubicBezTo>
                  <a:lnTo>
                    <a:pt x="18717" y="8612"/>
                  </a:lnTo>
                  <a:cubicBezTo>
                    <a:pt x="18765" y="8600"/>
                    <a:pt x="18825" y="8600"/>
                    <a:pt x="18884" y="8588"/>
                  </a:cubicBezTo>
                  <a:cubicBezTo>
                    <a:pt x="19956" y="8457"/>
                    <a:pt x="20932" y="7933"/>
                    <a:pt x="21646" y="7088"/>
                  </a:cubicBezTo>
                  <a:cubicBezTo>
                    <a:pt x="22384" y="6219"/>
                    <a:pt x="22742" y="5100"/>
                    <a:pt x="22646" y="3945"/>
                  </a:cubicBezTo>
                  <a:cubicBezTo>
                    <a:pt x="22551" y="2802"/>
                    <a:pt x="22015" y="1766"/>
                    <a:pt x="21134" y="1016"/>
                  </a:cubicBezTo>
                  <a:cubicBezTo>
                    <a:pt x="20347" y="356"/>
                    <a:pt x="19369" y="1"/>
                    <a:pt x="1835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3" name="Google Shape;173;p17"/>
            <p:cNvSpPr/>
            <p:nvPr/>
          </p:nvSpPr>
          <p:spPr>
            <a:xfrm>
              <a:off x="3636789" y="2783514"/>
              <a:ext cx="175352" cy="132998"/>
            </a:xfrm>
            <a:custGeom>
              <a:avLst/>
              <a:gdLst/>
              <a:ahLst/>
              <a:cxnLst/>
              <a:rect l="l" t="t" r="r" b="b"/>
              <a:pathLst>
                <a:path w="11431" h="8670" extrusionOk="0">
                  <a:moveTo>
                    <a:pt x="7200" y="1"/>
                  </a:moveTo>
                  <a:cubicBezTo>
                    <a:pt x="7091" y="1"/>
                    <a:pt x="6981" y="5"/>
                    <a:pt x="6871" y="14"/>
                  </a:cubicBezTo>
                  <a:lnTo>
                    <a:pt x="1" y="597"/>
                  </a:lnTo>
                  <a:lnTo>
                    <a:pt x="680" y="8670"/>
                  </a:lnTo>
                  <a:lnTo>
                    <a:pt x="7550" y="8098"/>
                  </a:lnTo>
                  <a:cubicBezTo>
                    <a:pt x="9776" y="7908"/>
                    <a:pt x="11431" y="5955"/>
                    <a:pt x="11252" y="3717"/>
                  </a:cubicBezTo>
                  <a:cubicBezTo>
                    <a:pt x="11071" y="1600"/>
                    <a:pt x="9288" y="1"/>
                    <a:pt x="720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4" name="Google Shape;174;p17"/>
            <p:cNvSpPr/>
            <p:nvPr/>
          </p:nvSpPr>
          <p:spPr>
            <a:xfrm>
              <a:off x="3506573" y="2803623"/>
              <a:ext cx="169691" cy="32521"/>
            </a:xfrm>
            <a:custGeom>
              <a:avLst/>
              <a:gdLst/>
              <a:ahLst/>
              <a:cxnLst/>
              <a:rect l="l" t="t" r="r" b="b"/>
              <a:pathLst>
                <a:path w="11062" h="2120" extrusionOk="0">
                  <a:moveTo>
                    <a:pt x="11062" y="0"/>
                  </a:moveTo>
                  <a:lnTo>
                    <a:pt x="11062" y="0"/>
                  </a:lnTo>
                  <a:cubicBezTo>
                    <a:pt x="11061" y="1"/>
                    <a:pt x="3561" y="632"/>
                    <a:pt x="2525" y="715"/>
                  </a:cubicBezTo>
                  <a:cubicBezTo>
                    <a:pt x="1477" y="810"/>
                    <a:pt x="287" y="1191"/>
                    <a:pt x="1" y="2120"/>
                  </a:cubicBezTo>
                  <a:cubicBezTo>
                    <a:pt x="120" y="1739"/>
                    <a:pt x="1132" y="1417"/>
                    <a:pt x="2144" y="1334"/>
                  </a:cubicBezTo>
                  <a:cubicBezTo>
                    <a:pt x="3168" y="1239"/>
                    <a:pt x="10895" y="596"/>
                    <a:pt x="10895" y="596"/>
                  </a:cubicBezTo>
                  <a:lnTo>
                    <a:pt x="1106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75" name="Google Shape;175;p17"/>
          <p:cNvGrpSpPr/>
          <p:nvPr/>
        </p:nvGrpSpPr>
        <p:grpSpPr>
          <a:xfrm>
            <a:off x="5473180" y="3672410"/>
            <a:ext cx="1245649" cy="1908255"/>
            <a:chOff x="4104884" y="2754307"/>
            <a:chExt cx="934237" cy="1431191"/>
          </a:xfrm>
        </p:grpSpPr>
        <p:sp>
          <p:nvSpPr>
            <p:cNvPr id="176" name="Google Shape;176;p17"/>
            <p:cNvSpPr/>
            <p:nvPr/>
          </p:nvSpPr>
          <p:spPr>
            <a:xfrm>
              <a:off x="4104884" y="2754307"/>
              <a:ext cx="934237" cy="1431191"/>
            </a:xfrm>
            <a:custGeom>
              <a:avLst/>
              <a:gdLst/>
              <a:ahLst/>
              <a:cxnLst/>
              <a:rect l="l" t="t" r="r" b="b"/>
              <a:pathLst>
                <a:path w="60902" h="93298" extrusionOk="0">
                  <a:moveTo>
                    <a:pt x="30457" y="1"/>
                  </a:moveTo>
                  <a:lnTo>
                    <a:pt x="1" y="30445"/>
                  </a:lnTo>
                  <a:lnTo>
                    <a:pt x="1" y="88774"/>
                  </a:lnTo>
                  <a:cubicBezTo>
                    <a:pt x="1" y="91274"/>
                    <a:pt x="2025" y="93298"/>
                    <a:pt x="4525" y="93298"/>
                  </a:cubicBezTo>
                  <a:lnTo>
                    <a:pt x="56377" y="93298"/>
                  </a:lnTo>
                  <a:cubicBezTo>
                    <a:pt x="58877" y="93298"/>
                    <a:pt x="60901" y="91274"/>
                    <a:pt x="60901" y="88774"/>
                  </a:cubicBezTo>
                  <a:lnTo>
                    <a:pt x="60901" y="30445"/>
                  </a:lnTo>
                  <a:lnTo>
                    <a:pt x="30457" y="1"/>
                  </a:lnTo>
                  <a:close/>
                </a:path>
              </a:pathLst>
            </a:custGeom>
            <a:solidFill>
              <a:srgbClr val="4949E7"/>
            </a:solidFill>
            <a:ln>
              <a:noFill/>
            </a:ln>
          </p:spPr>
          <p:txBody>
            <a:bodyPr spcFirstLastPara="1" wrap="square" lIns="121900" tIns="121900" rIns="121900" bIns="121900" anchor="ctr" anchorCtr="0">
              <a:noAutofit/>
            </a:bodyPr>
            <a:lstStyle/>
            <a:p>
              <a:endParaRPr sz="2400"/>
            </a:p>
          </p:txBody>
        </p:sp>
        <p:sp>
          <p:nvSpPr>
            <p:cNvPr id="177" name="Google Shape;177;p17"/>
            <p:cNvSpPr/>
            <p:nvPr/>
          </p:nvSpPr>
          <p:spPr>
            <a:xfrm>
              <a:off x="4150733" y="2841604"/>
              <a:ext cx="848379" cy="1299881"/>
            </a:xfrm>
            <a:custGeom>
              <a:avLst/>
              <a:gdLst/>
              <a:ahLst/>
              <a:cxnLst/>
              <a:rect l="l" t="t" r="r" b="b"/>
              <a:pathLst>
                <a:path w="55305" h="84738" fill="none" extrusionOk="0">
                  <a:moveTo>
                    <a:pt x="4108" y="84738"/>
                  </a:moveTo>
                  <a:lnTo>
                    <a:pt x="51185" y="84738"/>
                  </a:lnTo>
                  <a:cubicBezTo>
                    <a:pt x="53459" y="84738"/>
                    <a:pt x="55305" y="82892"/>
                    <a:pt x="55305" y="80630"/>
                  </a:cubicBezTo>
                  <a:lnTo>
                    <a:pt x="55305" y="27659"/>
                  </a:lnTo>
                  <a:lnTo>
                    <a:pt x="27646" y="1"/>
                  </a:lnTo>
                  <a:lnTo>
                    <a:pt x="0" y="27659"/>
                  </a:lnTo>
                  <a:lnTo>
                    <a:pt x="0" y="80630"/>
                  </a:lnTo>
                  <a:cubicBezTo>
                    <a:pt x="0" y="82892"/>
                    <a:pt x="1834" y="84738"/>
                    <a:pt x="4108" y="84738"/>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78" name="Google Shape;178;p17"/>
          <p:cNvGrpSpPr/>
          <p:nvPr/>
        </p:nvGrpSpPr>
        <p:grpSpPr>
          <a:xfrm>
            <a:off x="5821402" y="4704421"/>
            <a:ext cx="556965" cy="462468"/>
            <a:chOff x="4366051" y="3528315"/>
            <a:chExt cx="417724" cy="346851"/>
          </a:xfrm>
        </p:grpSpPr>
        <p:sp>
          <p:nvSpPr>
            <p:cNvPr id="179" name="Google Shape;179;p17"/>
            <p:cNvSpPr/>
            <p:nvPr/>
          </p:nvSpPr>
          <p:spPr>
            <a:xfrm>
              <a:off x="4366051" y="3528315"/>
              <a:ext cx="417724" cy="111246"/>
            </a:xfrm>
            <a:custGeom>
              <a:avLst/>
              <a:gdLst/>
              <a:ahLst/>
              <a:cxnLst/>
              <a:rect l="l" t="t" r="r" b="b"/>
              <a:pathLst>
                <a:path w="27231" h="7252" extrusionOk="0">
                  <a:moveTo>
                    <a:pt x="13645" y="0"/>
                  </a:moveTo>
                  <a:lnTo>
                    <a:pt x="1" y="5846"/>
                  </a:lnTo>
                  <a:lnTo>
                    <a:pt x="1" y="7251"/>
                  </a:lnTo>
                  <a:lnTo>
                    <a:pt x="13645" y="1393"/>
                  </a:lnTo>
                  <a:lnTo>
                    <a:pt x="27230" y="7251"/>
                  </a:lnTo>
                  <a:lnTo>
                    <a:pt x="27230" y="5846"/>
                  </a:lnTo>
                  <a:lnTo>
                    <a:pt x="1364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0" name="Google Shape;180;p17"/>
            <p:cNvSpPr/>
            <p:nvPr/>
          </p:nvSpPr>
          <p:spPr>
            <a:xfrm>
              <a:off x="4659539" y="3538546"/>
              <a:ext cx="40206" cy="49870"/>
            </a:xfrm>
            <a:custGeom>
              <a:avLst/>
              <a:gdLst/>
              <a:ahLst/>
              <a:cxnLst/>
              <a:rect l="l" t="t" r="r" b="b"/>
              <a:pathLst>
                <a:path w="2621" h="3251" extrusionOk="0">
                  <a:moveTo>
                    <a:pt x="1" y="0"/>
                  </a:moveTo>
                  <a:lnTo>
                    <a:pt x="1" y="2155"/>
                  </a:lnTo>
                  <a:lnTo>
                    <a:pt x="2620" y="3251"/>
                  </a:lnTo>
                  <a:lnTo>
                    <a:pt x="2620"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1" name="Google Shape;181;p17"/>
            <p:cNvSpPr/>
            <p:nvPr/>
          </p:nvSpPr>
          <p:spPr>
            <a:xfrm>
              <a:off x="4428329" y="3563012"/>
              <a:ext cx="293163" cy="312154"/>
            </a:xfrm>
            <a:custGeom>
              <a:avLst/>
              <a:gdLst/>
              <a:ahLst/>
              <a:cxnLst/>
              <a:rect l="l" t="t" r="r" b="b"/>
              <a:pathLst>
                <a:path w="19111" h="20349" extrusionOk="0">
                  <a:moveTo>
                    <a:pt x="12002" y="5847"/>
                  </a:moveTo>
                  <a:lnTo>
                    <a:pt x="12002" y="9537"/>
                  </a:lnTo>
                  <a:lnTo>
                    <a:pt x="15705" y="9537"/>
                  </a:lnTo>
                  <a:lnTo>
                    <a:pt x="15705" y="14157"/>
                  </a:lnTo>
                  <a:lnTo>
                    <a:pt x="12002" y="14157"/>
                  </a:lnTo>
                  <a:lnTo>
                    <a:pt x="12002" y="17848"/>
                  </a:lnTo>
                  <a:lnTo>
                    <a:pt x="7394" y="17848"/>
                  </a:lnTo>
                  <a:lnTo>
                    <a:pt x="7394" y="14157"/>
                  </a:lnTo>
                  <a:lnTo>
                    <a:pt x="3692" y="14157"/>
                  </a:lnTo>
                  <a:lnTo>
                    <a:pt x="3692" y="9537"/>
                  </a:lnTo>
                  <a:lnTo>
                    <a:pt x="7394" y="9537"/>
                  </a:lnTo>
                  <a:lnTo>
                    <a:pt x="7394" y="5847"/>
                  </a:lnTo>
                  <a:close/>
                  <a:moveTo>
                    <a:pt x="9573" y="1"/>
                  </a:moveTo>
                  <a:lnTo>
                    <a:pt x="1" y="4108"/>
                  </a:lnTo>
                  <a:lnTo>
                    <a:pt x="1" y="20348"/>
                  </a:lnTo>
                  <a:lnTo>
                    <a:pt x="19110" y="20348"/>
                  </a:lnTo>
                  <a:lnTo>
                    <a:pt x="19110" y="4108"/>
                  </a:lnTo>
                  <a:lnTo>
                    <a:pt x="957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82" name="Google Shape;182;p17"/>
          <p:cNvGrpSpPr/>
          <p:nvPr/>
        </p:nvGrpSpPr>
        <p:grpSpPr>
          <a:xfrm>
            <a:off x="5564254" y="3165190"/>
            <a:ext cx="1012828" cy="1012828"/>
            <a:chOff x="4173190" y="2373892"/>
            <a:chExt cx="759621" cy="759621"/>
          </a:xfrm>
        </p:grpSpPr>
        <p:sp>
          <p:nvSpPr>
            <p:cNvPr id="183" name="Google Shape;183;p17"/>
            <p:cNvSpPr/>
            <p:nvPr/>
          </p:nvSpPr>
          <p:spPr>
            <a:xfrm>
              <a:off x="4173190" y="2373892"/>
              <a:ext cx="759621" cy="759621"/>
            </a:xfrm>
            <a:custGeom>
              <a:avLst/>
              <a:gdLst/>
              <a:ahLst/>
              <a:cxnLst/>
              <a:rect l="l" t="t" r="r" b="b"/>
              <a:pathLst>
                <a:path w="49519" h="49519" extrusionOk="0">
                  <a:moveTo>
                    <a:pt x="24766" y="0"/>
                  </a:moveTo>
                  <a:cubicBezTo>
                    <a:pt x="11085" y="0"/>
                    <a:pt x="1" y="11085"/>
                    <a:pt x="1" y="24753"/>
                  </a:cubicBezTo>
                  <a:cubicBezTo>
                    <a:pt x="1" y="38433"/>
                    <a:pt x="11085" y="49518"/>
                    <a:pt x="24766" y="49518"/>
                  </a:cubicBezTo>
                  <a:cubicBezTo>
                    <a:pt x="38434" y="49518"/>
                    <a:pt x="49519" y="38433"/>
                    <a:pt x="49519" y="24753"/>
                  </a:cubicBezTo>
                  <a:cubicBezTo>
                    <a:pt x="49519" y="11085"/>
                    <a:pt x="38434" y="0"/>
                    <a:pt x="24766" y="0"/>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184" name="Google Shape;184;p17"/>
            <p:cNvSpPr/>
            <p:nvPr/>
          </p:nvSpPr>
          <p:spPr>
            <a:xfrm>
              <a:off x="4200402" y="2401104"/>
              <a:ext cx="705195" cy="705195"/>
            </a:xfrm>
            <a:custGeom>
              <a:avLst/>
              <a:gdLst/>
              <a:ahLst/>
              <a:cxnLst/>
              <a:rect l="l" t="t" r="r" b="b"/>
              <a:pathLst>
                <a:path w="45971" h="45971" extrusionOk="0">
                  <a:moveTo>
                    <a:pt x="22992" y="0"/>
                  </a:moveTo>
                  <a:cubicBezTo>
                    <a:pt x="10300" y="0"/>
                    <a:pt x="1" y="10287"/>
                    <a:pt x="1" y="22979"/>
                  </a:cubicBezTo>
                  <a:cubicBezTo>
                    <a:pt x="1" y="35671"/>
                    <a:pt x="10300" y="45970"/>
                    <a:pt x="22992" y="45970"/>
                  </a:cubicBezTo>
                  <a:cubicBezTo>
                    <a:pt x="35684" y="45970"/>
                    <a:pt x="45971" y="35671"/>
                    <a:pt x="45971" y="22979"/>
                  </a:cubicBezTo>
                  <a:cubicBezTo>
                    <a:pt x="45971" y="10287"/>
                    <a:pt x="35684" y="0"/>
                    <a:pt x="2299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85" name="Google Shape;185;p17"/>
          <p:cNvGrpSpPr/>
          <p:nvPr/>
        </p:nvGrpSpPr>
        <p:grpSpPr>
          <a:xfrm>
            <a:off x="7154823" y="4754553"/>
            <a:ext cx="3311411" cy="1140209"/>
            <a:chOff x="6003245" y="3392938"/>
            <a:chExt cx="1899630" cy="855157"/>
          </a:xfrm>
        </p:grpSpPr>
        <p:sp>
          <p:nvSpPr>
            <p:cNvPr id="186" name="Google Shape;186;p17"/>
            <p:cNvSpPr txBox="1"/>
            <p:nvPr/>
          </p:nvSpPr>
          <p:spPr>
            <a:xfrm>
              <a:off x="6018275" y="3392938"/>
              <a:ext cx="1884600" cy="429600"/>
            </a:xfrm>
            <a:prstGeom prst="rect">
              <a:avLst/>
            </a:prstGeom>
            <a:noFill/>
            <a:ln>
              <a:noFill/>
            </a:ln>
          </p:spPr>
          <p:txBody>
            <a:bodyPr spcFirstLastPara="1" wrap="square" lIns="121900" tIns="121900" rIns="121900" bIns="121900" anchor="ctr" anchorCtr="0">
              <a:noAutofit/>
            </a:bodyPr>
            <a:lstStyle/>
            <a:p>
              <a:r>
                <a:rPr lang="en" sz="2267" dirty="0" err="1">
                  <a:solidFill>
                    <a:schemeClr val="accent2"/>
                  </a:solidFill>
                  <a:latin typeface="Fira Sans Extra Condensed Medium"/>
                  <a:ea typeface="Fira Sans Extra Condensed Medium"/>
                  <a:cs typeface="Fira Sans Extra Condensed Medium"/>
                  <a:sym typeface="Fira Sans Extra Condensed Medium"/>
                </a:rPr>
                <a:t>Voxelotor</a:t>
              </a:r>
              <a:r>
                <a:rPr lang="en" sz="2267" dirty="0">
                  <a:solidFill>
                    <a:schemeClr val="accent2"/>
                  </a:solidFill>
                  <a:latin typeface="Fira Sans Extra Condensed Medium"/>
                  <a:ea typeface="Fira Sans Extra Condensed Medium"/>
                  <a:cs typeface="Fira Sans Extra Condensed Medium"/>
                  <a:sym typeface="Fira Sans Extra Condensed Medium"/>
                </a:rPr>
                <a:t> (</a:t>
              </a:r>
              <a:r>
                <a:rPr lang="en" sz="2267" dirty="0" err="1">
                  <a:solidFill>
                    <a:schemeClr val="accent2"/>
                  </a:solidFill>
                  <a:latin typeface="Fira Sans Extra Condensed Medium"/>
                  <a:ea typeface="Fira Sans Extra Condensed Medium"/>
                  <a:cs typeface="Fira Sans Extra Condensed Medium"/>
                  <a:sym typeface="Fira Sans Extra Condensed Medium"/>
                </a:rPr>
                <a:t>Oxbryta</a:t>
              </a:r>
              <a:r>
                <a:rPr lang="en" sz="2267" dirty="0">
                  <a:solidFill>
                    <a:schemeClr val="accent2"/>
                  </a:solidFill>
                  <a:latin typeface="Fira Sans Extra Condensed Medium"/>
                  <a:ea typeface="Fira Sans Extra Condensed Medium"/>
                  <a:cs typeface="Fira Sans Extra Condensed Medium"/>
                  <a:sym typeface="Fira Sans Extra Condensed Medium"/>
                </a:rPr>
                <a:t>)</a:t>
              </a:r>
              <a:endParaRPr sz="2267" dirty="0">
                <a:solidFill>
                  <a:schemeClr val="accent2"/>
                </a:solidFill>
                <a:latin typeface="Fira Sans Extra Condensed Medium"/>
                <a:ea typeface="Fira Sans Extra Condensed Medium"/>
                <a:cs typeface="Fira Sans Extra Condensed Medium"/>
                <a:sym typeface="Fira Sans Extra Condensed Medium"/>
              </a:endParaRPr>
            </a:p>
          </p:txBody>
        </p:sp>
        <p:sp>
          <p:nvSpPr>
            <p:cNvPr id="187" name="Google Shape;187;p17"/>
            <p:cNvSpPr txBox="1"/>
            <p:nvPr/>
          </p:nvSpPr>
          <p:spPr>
            <a:xfrm>
              <a:off x="6003245" y="3713195"/>
              <a:ext cx="1884600" cy="534900"/>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2019 - ≥ 12 years, all genotypes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88" name="Google Shape;188;p17"/>
          <p:cNvGrpSpPr/>
          <p:nvPr/>
        </p:nvGrpSpPr>
        <p:grpSpPr>
          <a:xfrm>
            <a:off x="7931537" y="1448195"/>
            <a:ext cx="4083269" cy="1771778"/>
            <a:chOff x="6018275" y="1233800"/>
            <a:chExt cx="3062452" cy="1328833"/>
          </a:xfrm>
        </p:grpSpPr>
        <p:sp>
          <p:nvSpPr>
            <p:cNvPr id="189" name="Google Shape;189;p17"/>
            <p:cNvSpPr txBox="1"/>
            <p:nvPr/>
          </p:nvSpPr>
          <p:spPr>
            <a:xfrm>
              <a:off x="6018275" y="1233800"/>
              <a:ext cx="1884600" cy="429600"/>
            </a:xfrm>
            <a:prstGeom prst="rect">
              <a:avLst/>
            </a:prstGeom>
            <a:noFill/>
            <a:ln>
              <a:noFill/>
            </a:ln>
          </p:spPr>
          <p:txBody>
            <a:bodyPr spcFirstLastPara="1" wrap="square" lIns="121900" tIns="121900" rIns="121900" bIns="121900" anchor="ctr" anchorCtr="0">
              <a:noAutofit/>
            </a:bodyPr>
            <a:lstStyle/>
            <a:p>
              <a:r>
                <a:rPr lang="en" sz="2267" dirty="0">
                  <a:solidFill>
                    <a:schemeClr val="accent1"/>
                  </a:solidFill>
                  <a:latin typeface="Fira Sans Extra Condensed Medium"/>
                  <a:ea typeface="Fira Sans Extra Condensed Medium"/>
                  <a:cs typeface="Fira Sans Extra Condensed Medium"/>
                  <a:sym typeface="Fira Sans Extra Condensed Medium"/>
                </a:rPr>
                <a:t>Hydroxyurea </a:t>
              </a:r>
              <a:endParaRPr sz="2267"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190" name="Google Shape;190;p17"/>
            <p:cNvSpPr txBox="1"/>
            <p:nvPr/>
          </p:nvSpPr>
          <p:spPr>
            <a:xfrm>
              <a:off x="6054881" y="2027733"/>
              <a:ext cx="3025846" cy="534900"/>
            </a:xfrm>
            <a:prstGeom prst="rect">
              <a:avLst/>
            </a:prstGeom>
            <a:noFill/>
            <a:ln>
              <a:noFill/>
            </a:ln>
          </p:spPr>
          <p:txBody>
            <a:bodyPr spcFirstLastPara="1" wrap="square" lIns="121900" tIns="121900" rIns="121900" bIns="121900" anchor="ctr"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1998 – Adults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2017 – Children &gt;2 years, based on Escort-HU study, which included 1047 patients with sickle cell anemia (495 children).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1" name="Google Shape;191;p17"/>
          <p:cNvGrpSpPr/>
          <p:nvPr/>
        </p:nvGrpSpPr>
        <p:grpSpPr>
          <a:xfrm>
            <a:off x="493795" y="3806244"/>
            <a:ext cx="3462591" cy="1175666"/>
            <a:chOff x="518532" y="3392938"/>
            <a:chExt cx="2596943" cy="881749"/>
          </a:xfrm>
        </p:grpSpPr>
        <p:sp>
          <p:nvSpPr>
            <p:cNvPr id="192" name="Google Shape;192;p17"/>
            <p:cNvSpPr txBox="1"/>
            <p:nvPr/>
          </p:nvSpPr>
          <p:spPr>
            <a:xfrm>
              <a:off x="518532" y="3392938"/>
              <a:ext cx="2596943" cy="429600"/>
            </a:xfrm>
            <a:prstGeom prst="rect">
              <a:avLst/>
            </a:prstGeom>
            <a:noFill/>
            <a:ln>
              <a:noFill/>
            </a:ln>
          </p:spPr>
          <p:txBody>
            <a:bodyPr spcFirstLastPara="1" wrap="square" lIns="121900" tIns="121900" rIns="121900" bIns="121900" anchor="ctr" anchorCtr="0">
              <a:noAutofit/>
            </a:bodyPr>
            <a:lstStyle/>
            <a:p>
              <a:pPr algn="r"/>
              <a:r>
                <a:rPr lang="en" sz="2267" dirty="0">
                  <a:solidFill>
                    <a:schemeClr val="accent4"/>
                  </a:solidFill>
                  <a:latin typeface="Fira Sans Extra Condensed Medium"/>
                  <a:ea typeface="Fira Sans Extra Condensed Medium"/>
                  <a:cs typeface="Fira Sans Extra Condensed Medium"/>
                  <a:sym typeface="Fira Sans Extra Condensed Medium"/>
                </a:rPr>
                <a:t>Crizanlizumab (</a:t>
              </a:r>
              <a:r>
                <a:rPr lang="en" sz="2267" dirty="0" err="1">
                  <a:solidFill>
                    <a:schemeClr val="accent4"/>
                  </a:solidFill>
                  <a:latin typeface="Fira Sans Extra Condensed Medium"/>
                  <a:ea typeface="Fira Sans Extra Condensed Medium"/>
                  <a:cs typeface="Fira Sans Extra Condensed Medium"/>
                  <a:sym typeface="Fira Sans Extra Condensed Medium"/>
                </a:rPr>
                <a:t>Adkveo</a:t>
              </a:r>
              <a:r>
                <a:rPr lang="en" sz="2267" dirty="0">
                  <a:solidFill>
                    <a:schemeClr val="accent4"/>
                  </a:solidFill>
                  <a:latin typeface="Fira Sans Extra Condensed Medium"/>
                  <a:ea typeface="Fira Sans Extra Condensed Medium"/>
                  <a:cs typeface="Fira Sans Extra Condensed Medium"/>
                  <a:sym typeface="Fira Sans Extra Condensed Medium"/>
                </a:rPr>
                <a:t>)</a:t>
              </a:r>
              <a:endParaRPr sz="2267" dirty="0">
                <a:solidFill>
                  <a:schemeClr val="accent4"/>
                </a:solidFill>
                <a:latin typeface="Fira Sans Extra Condensed Medium"/>
                <a:ea typeface="Fira Sans Extra Condensed Medium"/>
                <a:cs typeface="Fira Sans Extra Condensed Medium"/>
                <a:sym typeface="Fira Sans Extra Condensed Medium"/>
              </a:endParaRPr>
            </a:p>
          </p:txBody>
        </p:sp>
        <p:sp>
          <p:nvSpPr>
            <p:cNvPr id="193" name="Google Shape;193;p17"/>
            <p:cNvSpPr txBox="1"/>
            <p:nvPr/>
          </p:nvSpPr>
          <p:spPr>
            <a:xfrm>
              <a:off x="1230875" y="3739787"/>
              <a:ext cx="1884600" cy="534900"/>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2019 -  ≥ 16 years, all genotypes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4" name="Google Shape;194;p17"/>
          <p:cNvGrpSpPr/>
          <p:nvPr/>
        </p:nvGrpSpPr>
        <p:grpSpPr>
          <a:xfrm>
            <a:off x="1287873" y="1548231"/>
            <a:ext cx="3462591" cy="1175667"/>
            <a:chOff x="518532" y="1233800"/>
            <a:chExt cx="2596943" cy="881750"/>
          </a:xfrm>
        </p:grpSpPr>
        <p:sp>
          <p:nvSpPr>
            <p:cNvPr id="195" name="Google Shape;195;p17"/>
            <p:cNvSpPr txBox="1"/>
            <p:nvPr/>
          </p:nvSpPr>
          <p:spPr>
            <a:xfrm>
              <a:off x="518532" y="1233800"/>
              <a:ext cx="2596943" cy="429600"/>
            </a:xfrm>
            <a:prstGeom prst="rect">
              <a:avLst/>
            </a:prstGeom>
            <a:noFill/>
            <a:ln>
              <a:noFill/>
            </a:ln>
          </p:spPr>
          <p:txBody>
            <a:bodyPr spcFirstLastPara="1" wrap="square" lIns="121900" tIns="121900" rIns="121900" bIns="121900" anchor="ctr" anchorCtr="0">
              <a:noAutofit/>
            </a:bodyPr>
            <a:lstStyle/>
            <a:p>
              <a:pPr algn="r"/>
              <a:r>
                <a:rPr lang="en" sz="2267" dirty="0">
                  <a:solidFill>
                    <a:schemeClr val="accent5"/>
                  </a:solidFill>
                  <a:latin typeface="Fira Sans Extra Condensed Medium"/>
                  <a:ea typeface="Fira Sans Extra Condensed Medium"/>
                  <a:cs typeface="Fira Sans Extra Condensed Medium"/>
                  <a:sym typeface="Fira Sans Extra Condensed Medium"/>
                </a:rPr>
                <a:t>L-Glutamine (</a:t>
              </a:r>
              <a:r>
                <a:rPr lang="en" sz="2267" dirty="0" err="1">
                  <a:solidFill>
                    <a:schemeClr val="accent5"/>
                  </a:solidFill>
                  <a:latin typeface="Fira Sans Extra Condensed Medium"/>
                  <a:ea typeface="Fira Sans Extra Condensed Medium"/>
                  <a:cs typeface="Fira Sans Extra Condensed Medium"/>
                  <a:sym typeface="Fira Sans Extra Condensed Medium"/>
                </a:rPr>
                <a:t>Endari</a:t>
              </a:r>
              <a:r>
                <a:rPr lang="en" sz="2267" dirty="0">
                  <a:solidFill>
                    <a:schemeClr val="accent5"/>
                  </a:solidFill>
                  <a:latin typeface="Fira Sans Extra Condensed Medium"/>
                  <a:ea typeface="Fira Sans Extra Condensed Medium"/>
                  <a:cs typeface="Fira Sans Extra Condensed Medium"/>
                  <a:sym typeface="Fira Sans Extra Condensed Medium"/>
                </a:rPr>
                <a:t>)</a:t>
              </a:r>
              <a:endParaRPr sz="2267"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196" name="Google Shape;196;p17"/>
            <p:cNvSpPr txBox="1"/>
            <p:nvPr/>
          </p:nvSpPr>
          <p:spPr>
            <a:xfrm>
              <a:off x="1230875" y="1580650"/>
              <a:ext cx="1884600" cy="534900"/>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r>
                <a:rPr lang="en-US" sz="18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2017 - ≥ 5 years, all genotypes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Google Shape;195;p17">
            <a:extLst>
              <a:ext uri="{FF2B5EF4-FFF2-40B4-BE49-F238E27FC236}">
                <a16:creationId xmlns:a16="http://schemas.microsoft.com/office/drawing/2014/main" id="{D0DCA8E5-7451-4DFF-AB24-16BCF4763CCC}"/>
              </a:ext>
            </a:extLst>
          </p:cNvPr>
          <p:cNvSpPr txBox="1"/>
          <p:nvPr/>
        </p:nvSpPr>
        <p:spPr>
          <a:xfrm>
            <a:off x="4393621" y="973404"/>
            <a:ext cx="2512800" cy="572800"/>
          </a:xfrm>
          <a:prstGeom prst="rect">
            <a:avLst/>
          </a:prstGeom>
          <a:noFill/>
          <a:ln>
            <a:noFill/>
          </a:ln>
        </p:spPr>
        <p:txBody>
          <a:bodyPr spcFirstLastPara="1" wrap="square" lIns="121900" tIns="121900" rIns="121900" bIns="121900" anchor="ctr" anchorCtr="0">
            <a:noAutofit/>
          </a:bodyPr>
          <a:lstStyle/>
          <a:p>
            <a:pPr algn="r"/>
            <a:r>
              <a:rPr lang="en" sz="2267" dirty="0">
                <a:solidFill>
                  <a:schemeClr val="accent5"/>
                </a:solidFill>
                <a:latin typeface="Fira Sans Extra Condensed Medium"/>
                <a:ea typeface="Fira Sans Extra Condensed Medium"/>
                <a:cs typeface="Fira Sans Extra Condensed Medium"/>
                <a:sym typeface="Fira Sans Extra Condensed Medium"/>
              </a:rPr>
              <a:t>Transfusion</a:t>
            </a:r>
            <a:endParaRPr sz="2267"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3" name="Google Shape;189;p17">
            <a:extLst>
              <a:ext uri="{FF2B5EF4-FFF2-40B4-BE49-F238E27FC236}">
                <a16:creationId xmlns:a16="http://schemas.microsoft.com/office/drawing/2014/main" id="{F25E2F7D-7E0B-6A3F-4F1B-646A83F58025}"/>
              </a:ext>
            </a:extLst>
          </p:cNvPr>
          <p:cNvSpPr txBox="1"/>
          <p:nvPr/>
        </p:nvSpPr>
        <p:spPr>
          <a:xfrm>
            <a:off x="1090464" y="2841166"/>
            <a:ext cx="1314655" cy="572800"/>
          </a:xfrm>
          <a:prstGeom prst="rect">
            <a:avLst/>
          </a:prstGeom>
          <a:noFill/>
          <a:ln>
            <a:noFill/>
          </a:ln>
        </p:spPr>
        <p:txBody>
          <a:bodyPr spcFirstLastPara="1" wrap="square" lIns="121900" tIns="121900" rIns="121900" bIns="121900" anchor="ctr" anchorCtr="0">
            <a:noAutofit/>
          </a:bodyPr>
          <a:lstStyle/>
          <a:p>
            <a:r>
              <a:rPr lang="en" sz="2267" dirty="0">
                <a:solidFill>
                  <a:srgbClr val="7030A0"/>
                </a:solidFill>
                <a:latin typeface="Fira Sans Extra Condensed Medium"/>
                <a:ea typeface="Fira Sans Extra Condensed Medium"/>
                <a:cs typeface="Fira Sans Extra Condensed Medium"/>
                <a:sym typeface="Fira Sans Extra Condensed Medium"/>
              </a:rPr>
              <a:t>Arginine</a:t>
            </a:r>
            <a:r>
              <a:rPr lang="en" sz="2267" dirty="0">
                <a:solidFill>
                  <a:schemeClr val="accent1"/>
                </a:solidFill>
                <a:latin typeface="Fira Sans Extra Condensed Medium"/>
                <a:ea typeface="Fira Sans Extra Condensed Medium"/>
                <a:cs typeface="Fira Sans Extra Condensed Medium"/>
                <a:sym typeface="Fira Sans Extra Condensed Medium"/>
              </a:rPr>
              <a:t> </a:t>
            </a:r>
            <a:endParaRPr sz="2267"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4" name="Google Shape;189;p17">
            <a:extLst>
              <a:ext uri="{FF2B5EF4-FFF2-40B4-BE49-F238E27FC236}">
                <a16:creationId xmlns:a16="http://schemas.microsoft.com/office/drawing/2014/main" id="{000F7F9B-97C2-00C4-36C0-C3344B1E7F21}"/>
              </a:ext>
            </a:extLst>
          </p:cNvPr>
          <p:cNvSpPr txBox="1"/>
          <p:nvPr/>
        </p:nvSpPr>
        <p:spPr>
          <a:xfrm>
            <a:off x="2425718" y="5057010"/>
            <a:ext cx="2423335" cy="572800"/>
          </a:xfrm>
          <a:prstGeom prst="rect">
            <a:avLst/>
          </a:prstGeom>
          <a:noFill/>
          <a:ln>
            <a:noFill/>
          </a:ln>
        </p:spPr>
        <p:txBody>
          <a:bodyPr spcFirstLastPara="1" wrap="square" lIns="121900" tIns="121900" rIns="121900" bIns="121900" anchor="ctr" anchorCtr="0">
            <a:noAutofit/>
          </a:bodyPr>
          <a:lstStyle/>
          <a:p>
            <a:r>
              <a:rPr lang="en" sz="2267" dirty="0">
                <a:solidFill>
                  <a:srgbClr val="C00000"/>
                </a:solidFill>
                <a:latin typeface="Fira Sans Extra Condensed Medium"/>
                <a:ea typeface="Fira Sans Extra Condensed Medium"/>
                <a:cs typeface="Fira Sans Extra Condensed Medium"/>
                <a:sym typeface="Fira Sans Extra Condensed Medium"/>
              </a:rPr>
              <a:t>Cannabinoids</a:t>
            </a:r>
            <a:r>
              <a:rPr lang="en" sz="2267" dirty="0">
                <a:solidFill>
                  <a:schemeClr val="accent1"/>
                </a:solidFill>
                <a:latin typeface="Fira Sans Extra Condensed Medium"/>
                <a:ea typeface="Fira Sans Extra Condensed Medium"/>
                <a:cs typeface="Fira Sans Extra Condensed Medium"/>
                <a:sym typeface="Fira Sans Extra Condensed Medium"/>
              </a:rPr>
              <a:t> </a:t>
            </a:r>
            <a:endParaRPr sz="2267"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5" name="Google Shape;189;p17">
            <a:extLst>
              <a:ext uri="{FF2B5EF4-FFF2-40B4-BE49-F238E27FC236}">
                <a16:creationId xmlns:a16="http://schemas.microsoft.com/office/drawing/2014/main" id="{12BA687E-177D-7157-DBF7-9F37E9FEA205}"/>
              </a:ext>
            </a:extLst>
          </p:cNvPr>
          <p:cNvSpPr txBox="1"/>
          <p:nvPr/>
        </p:nvSpPr>
        <p:spPr>
          <a:xfrm>
            <a:off x="8796687" y="4008761"/>
            <a:ext cx="2423335" cy="572800"/>
          </a:xfrm>
          <a:prstGeom prst="rect">
            <a:avLst/>
          </a:prstGeom>
          <a:noFill/>
          <a:ln>
            <a:noFill/>
          </a:ln>
        </p:spPr>
        <p:txBody>
          <a:bodyPr spcFirstLastPara="1" wrap="square" lIns="121900" tIns="121900" rIns="121900" bIns="121900" anchor="ctr" anchorCtr="0">
            <a:noAutofit/>
          </a:bodyPr>
          <a:lstStyle/>
          <a:p>
            <a:r>
              <a:rPr lang="en" sz="2267" dirty="0">
                <a:solidFill>
                  <a:srgbClr val="00B050"/>
                </a:solidFill>
                <a:latin typeface="Fira Sans Extra Condensed Medium"/>
                <a:ea typeface="Fira Sans Extra Condensed Medium"/>
                <a:cs typeface="Fira Sans Extra Condensed Medium"/>
                <a:sym typeface="Fira Sans Extra Condensed Medium"/>
              </a:rPr>
              <a:t>Sleep</a:t>
            </a:r>
            <a:r>
              <a:rPr lang="en" sz="2267" dirty="0">
                <a:solidFill>
                  <a:schemeClr val="accent1"/>
                </a:solidFill>
                <a:latin typeface="Fira Sans Extra Condensed Medium"/>
                <a:ea typeface="Fira Sans Extra Condensed Medium"/>
                <a:cs typeface="Fira Sans Extra Condensed Medium"/>
                <a:sym typeface="Fira Sans Extra Condensed Medium"/>
              </a:rPr>
              <a:t> </a:t>
            </a:r>
            <a:endParaRPr sz="2267" dirty="0">
              <a:solidFill>
                <a:schemeClr val="accent1"/>
              </a:solidFill>
              <a:latin typeface="Fira Sans Extra Condensed Medium"/>
              <a:ea typeface="Fira Sans Extra Condensed Medium"/>
              <a:cs typeface="Fira Sans Extra Condensed Medium"/>
              <a:sym typeface="Fira Sans Extra Condensed Medium"/>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888031" y="728260"/>
            <a:ext cx="10034276" cy="5401479"/>
          </a:xfrm>
          <a:prstGeom prst="rect">
            <a:avLst/>
          </a:prstGeom>
          <a:noFill/>
        </p:spPr>
        <p:txBody>
          <a:bodyPr wrap="square" rtlCol="0">
            <a:spAutoFit/>
          </a:bodyPr>
          <a:lstStyle/>
          <a:p>
            <a:pPr algn="ctr"/>
            <a:r>
              <a:rPr lang="en-US" sz="11500" dirty="0">
                <a:solidFill>
                  <a:srgbClr val="F6941F"/>
                </a:solidFill>
              </a:rPr>
              <a:t>Strategies to Prevent and/or Treat Pain</a:t>
            </a:r>
          </a:p>
        </p:txBody>
      </p:sp>
    </p:spTree>
    <p:extLst>
      <p:ext uri="{BB962C8B-B14F-4D97-AF65-F5344CB8AC3E}">
        <p14:creationId xmlns:p14="http://schemas.microsoft.com/office/powerpoint/2010/main" val="18451837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4" name="Google Shape;144;p17"/>
          <p:cNvSpPr/>
          <p:nvPr/>
        </p:nvSpPr>
        <p:spPr>
          <a:xfrm>
            <a:off x="4078834" y="1655166"/>
            <a:ext cx="4034461" cy="4034461"/>
          </a:xfrm>
          <a:custGeom>
            <a:avLst/>
            <a:gdLst/>
            <a:ahLst/>
            <a:cxnLst/>
            <a:rect l="l" t="t" r="r" b="b"/>
            <a:pathLst>
              <a:path w="197252" h="197252" extrusionOk="0">
                <a:moveTo>
                  <a:pt x="72998" y="1"/>
                </a:moveTo>
                <a:cubicBezTo>
                  <a:pt x="67009" y="1"/>
                  <a:pt x="62139" y="4882"/>
                  <a:pt x="62139" y="10871"/>
                </a:cubicBezTo>
                <a:lnTo>
                  <a:pt x="62139" y="62139"/>
                </a:lnTo>
                <a:lnTo>
                  <a:pt x="10871" y="62139"/>
                </a:lnTo>
                <a:cubicBezTo>
                  <a:pt x="4882" y="62139"/>
                  <a:pt x="1" y="67009"/>
                  <a:pt x="1" y="73010"/>
                </a:cubicBezTo>
                <a:lnTo>
                  <a:pt x="1" y="124254"/>
                </a:lnTo>
                <a:cubicBezTo>
                  <a:pt x="1" y="130243"/>
                  <a:pt x="4882" y="135112"/>
                  <a:pt x="10871" y="135112"/>
                </a:cubicBezTo>
                <a:lnTo>
                  <a:pt x="62139" y="135112"/>
                </a:lnTo>
                <a:lnTo>
                  <a:pt x="62139" y="186381"/>
                </a:lnTo>
                <a:cubicBezTo>
                  <a:pt x="62139" y="192370"/>
                  <a:pt x="67009" y="197251"/>
                  <a:pt x="72998" y="197251"/>
                </a:cubicBezTo>
                <a:lnTo>
                  <a:pt x="124254" y="197251"/>
                </a:lnTo>
                <a:cubicBezTo>
                  <a:pt x="130243" y="197251"/>
                  <a:pt x="135113" y="192370"/>
                  <a:pt x="135113" y="186381"/>
                </a:cubicBezTo>
                <a:lnTo>
                  <a:pt x="135113" y="135112"/>
                </a:lnTo>
                <a:lnTo>
                  <a:pt x="186381" y="135112"/>
                </a:lnTo>
                <a:cubicBezTo>
                  <a:pt x="192370" y="135112"/>
                  <a:pt x="197251" y="130243"/>
                  <a:pt x="197251" y="124254"/>
                </a:cubicBezTo>
                <a:lnTo>
                  <a:pt x="197251" y="73010"/>
                </a:lnTo>
                <a:cubicBezTo>
                  <a:pt x="197251" y="67009"/>
                  <a:pt x="192370" y="62139"/>
                  <a:pt x="186381" y="62139"/>
                </a:cubicBezTo>
                <a:lnTo>
                  <a:pt x="135113" y="62139"/>
                </a:lnTo>
                <a:lnTo>
                  <a:pt x="135113" y="10871"/>
                </a:lnTo>
                <a:cubicBezTo>
                  <a:pt x="135113" y="4882"/>
                  <a:pt x="130243" y="1"/>
                  <a:pt x="124254" y="1"/>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grpSp>
        <p:nvGrpSpPr>
          <p:cNvPr id="145" name="Google Shape;145;p17"/>
          <p:cNvGrpSpPr/>
          <p:nvPr/>
        </p:nvGrpSpPr>
        <p:grpSpPr>
          <a:xfrm>
            <a:off x="5473180" y="1764014"/>
            <a:ext cx="1245649" cy="1908500"/>
            <a:chOff x="4104884" y="1323010"/>
            <a:chExt cx="934237" cy="1431375"/>
          </a:xfrm>
        </p:grpSpPr>
        <p:sp>
          <p:nvSpPr>
            <p:cNvPr id="146" name="Google Shape;146;p17"/>
            <p:cNvSpPr/>
            <p:nvPr/>
          </p:nvSpPr>
          <p:spPr>
            <a:xfrm>
              <a:off x="4104884" y="1323010"/>
              <a:ext cx="934237" cy="1431375"/>
            </a:xfrm>
            <a:custGeom>
              <a:avLst/>
              <a:gdLst/>
              <a:ahLst/>
              <a:cxnLst/>
              <a:rect l="l" t="t" r="r" b="b"/>
              <a:pathLst>
                <a:path w="60902" h="93310" extrusionOk="0">
                  <a:moveTo>
                    <a:pt x="4525" y="1"/>
                  </a:moveTo>
                  <a:cubicBezTo>
                    <a:pt x="2025" y="1"/>
                    <a:pt x="1" y="2025"/>
                    <a:pt x="1" y="4525"/>
                  </a:cubicBezTo>
                  <a:lnTo>
                    <a:pt x="1" y="62854"/>
                  </a:lnTo>
                  <a:lnTo>
                    <a:pt x="30457" y="93310"/>
                  </a:lnTo>
                  <a:lnTo>
                    <a:pt x="60901" y="62854"/>
                  </a:lnTo>
                  <a:lnTo>
                    <a:pt x="60901" y="4525"/>
                  </a:lnTo>
                  <a:cubicBezTo>
                    <a:pt x="60901" y="2025"/>
                    <a:pt x="58877" y="1"/>
                    <a:pt x="56377" y="1"/>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47" name="Google Shape;147;p17"/>
            <p:cNvSpPr/>
            <p:nvPr/>
          </p:nvSpPr>
          <p:spPr>
            <a:xfrm>
              <a:off x="4147803" y="1369212"/>
              <a:ext cx="848394" cy="1299881"/>
            </a:xfrm>
            <a:custGeom>
              <a:avLst/>
              <a:gdLst/>
              <a:ahLst/>
              <a:cxnLst/>
              <a:rect l="l" t="t" r="r" b="b"/>
              <a:pathLst>
                <a:path w="55306" h="84738" fill="none" extrusionOk="0">
                  <a:moveTo>
                    <a:pt x="51198" y="1"/>
                  </a:moveTo>
                  <a:lnTo>
                    <a:pt x="4108" y="1"/>
                  </a:lnTo>
                  <a:cubicBezTo>
                    <a:pt x="1846" y="1"/>
                    <a:pt x="1" y="1835"/>
                    <a:pt x="1" y="4109"/>
                  </a:cubicBezTo>
                  <a:lnTo>
                    <a:pt x="1" y="57079"/>
                  </a:lnTo>
                  <a:lnTo>
                    <a:pt x="27659" y="84738"/>
                  </a:lnTo>
                  <a:lnTo>
                    <a:pt x="55305" y="57079"/>
                  </a:lnTo>
                  <a:lnTo>
                    <a:pt x="55305" y="4109"/>
                  </a:lnTo>
                  <a:cubicBezTo>
                    <a:pt x="55305" y="1835"/>
                    <a:pt x="53460" y="1"/>
                    <a:pt x="51198" y="1"/>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48" name="Google Shape;148;p17"/>
          <p:cNvGrpSpPr/>
          <p:nvPr/>
        </p:nvGrpSpPr>
        <p:grpSpPr>
          <a:xfrm>
            <a:off x="5752007" y="2231066"/>
            <a:ext cx="673831" cy="453961"/>
            <a:chOff x="4314005" y="1673299"/>
            <a:chExt cx="505373" cy="340471"/>
          </a:xfrm>
        </p:grpSpPr>
        <p:sp>
          <p:nvSpPr>
            <p:cNvPr id="149" name="Google Shape;149;p17"/>
            <p:cNvSpPr/>
            <p:nvPr/>
          </p:nvSpPr>
          <p:spPr>
            <a:xfrm>
              <a:off x="4390702" y="1673299"/>
              <a:ext cx="428676" cy="340471"/>
            </a:xfrm>
            <a:custGeom>
              <a:avLst/>
              <a:gdLst/>
              <a:ahLst/>
              <a:cxnLst/>
              <a:rect l="l" t="t" r="r" b="b"/>
              <a:pathLst>
                <a:path w="27945" h="22195" extrusionOk="0">
                  <a:moveTo>
                    <a:pt x="8085" y="1"/>
                  </a:moveTo>
                  <a:cubicBezTo>
                    <a:pt x="3632" y="1"/>
                    <a:pt x="1" y="3620"/>
                    <a:pt x="1" y="8073"/>
                  </a:cubicBezTo>
                  <a:cubicBezTo>
                    <a:pt x="1" y="8347"/>
                    <a:pt x="25" y="8621"/>
                    <a:pt x="49" y="8895"/>
                  </a:cubicBezTo>
                  <a:cubicBezTo>
                    <a:pt x="82" y="9265"/>
                    <a:pt x="402" y="9541"/>
                    <a:pt x="768" y="9541"/>
                  </a:cubicBezTo>
                  <a:cubicBezTo>
                    <a:pt x="790" y="9541"/>
                    <a:pt x="812" y="9540"/>
                    <a:pt x="834" y="9538"/>
                  </a:cubicBezTo>
                  <a:cubicBezTo>
                    <a:pt x="1227" y="9490"/>
                    <a:pt x="1513" y="9145"/>
                    <a:pt x="1477" y="8752"/>
                  </a:cubicBezTo>
                  <a:cubicBezTo>
                    <a:pt x="1454" y="8526"/>
                    <a:pt x="1442" y="8299"/>
                    <a:pt x="1442" y="8073"/>
                  </a:cubicBezTo>
                  <a:cubicBezTo>
                    <a:pt x="1442" y="4418"/>
                    <a:pt x="4418" y="1442"/>
                    <a:pt x="8085" y="1442"/>
                  </a:cubicBezTo>
                  <a:cubicBezTo>
                    <a:pt x="10193" y="1442"/>
                    <a:pt x="12133" y="2406"/>
                    <a:pt x="13396" y="4097"/>
                  </a:cubicBezTo>
                  <a:cubicBezTo>
                    <a:pt x="13538" y="4287"/>
                    <a:pt x="13753" y="4394"/>
                    <a:pt x="13979" y="4394"/>
                  </a:cubicBezTo>
                  <a:cubicBezTo>
                    <a:pt x="14205" y="4394"/>
                    <a:pt x="14408" y="4287"/>
                    <a:pt x="14550" y="4097"/>
                  </a:cubicBezTo>
                  <a:cubicBezTo>
                    <a:pt x="15812" y="2406"/>
                    <a:pt x="17753" y="1442"/>
                    <a:pt x="19873" y="1442"/>
                  </a:cubicBezTo>
                  <a:cubicBezTo>
                    <a:pt x="23528" y="1442"/>
                    <a:pt x="26504" y="4418"/>
                    <a:pt x="26504" y="8073"/>
                  </a:cubicBezTo>
                  <a:cubicBezTo>
                    <a:pt x="26504" y="15003"/>
                    <a:pt x="15801" y="19908"/>
                    <a:pt x="13967" y="20706"/>
                  </a:cubicBezTo>
                  <a:cubicBezTo>
                    <a:pt x="12800" y="20206"/>
                    <a:pt x="7966" y="18027"/>
                    <a:pt x="4668" y="14681"/>
                  </a:cubicBezTo>
                  <a:cubicBezTo>
                    <a:pt x="4525" y="14538"/>
                    <a:pt x="4341" y="14467"/>
                    <a:pt x="4158" y="14467"/>
                  </a:cubicBezTo>
                  <a:cubicBezTo>
                    <a:pt x="3975" y="14467"/>
                    <a:pt x="3793" y="14538"/>
                    <a:pt x="3656" y="14681"/>
                  </a:cubicBezTo>
                  <a:cubicBezTo>
                    <a:pt x="3370" y="14955"/>
                    <a:pt x="3370" y="15408"/>
                    <a:pt x="3644" y="15693"/>
                  </a:cubicBezTo>
                  <a:cubicBezTo>
                    <a:pt x="7633" y="19729"/>
                    <a:pt x="13467" y="22051"/>
                    <a:pt x="13705" y="22146"/>
                  </a:cubicBezTo>
                  <a:cubicBezTo>
                    <a:pt x="13800" y="22182"/>
                    <a:pt x="13884" y="22194"/>
                    <a:pt x="13979" y="22194"/>
                  </a:cubicBezTo>
                  <a:cubicBezTo>
                    <a:pt x="14062" y="22194"/>
                    <a:pt x="14158" y="22182"/>
                    <a:pt x="14241" y="22146"/>
                  </a:cubicBezTo>
                  <a:cubicBezTo>
                    <a:pt x="14800" y="21920"/>
                    <a:pt x="27945" y="16586"/>
                    <a:pt x="27945" y="8073"/>
                  </a:cubicBezTo>
                  <a:cubicBezTo>
                    <a:pt x="27945" y="3620"/>
                    <a:pt x="24314" y="1"/>
                    <a:pt x="19873" y="1"/>
                  </a:cubicBezTo>
                  <a:cubicBezTo>
                    <a:pt x="17598" y="1"/>
                    <a:pt x="15491" y="918"/>
                    <a:pt x="13979" y="2561"/>
                  </a:cubicBezTo>
                  <a:cubicBezTo>
                    <a:pt x="12455" y="918"/>
                    <a:pt x="10348" y="1"/>
                    <a:pt x="808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0" name="Google Shape;150;p17"/>
            <p:cNvSpPr/>
            <p:nvPr/>
          </p:nvSpPr>
          <p:spPr>
            <a:xfrm>
              <a:off x="4314005" y="1766623"/>
              <a:ext cx="386660" cy="179371"/>
            </a:xfrm>
            <a:custGeom>
              <a:avLst/>
              <a:gdLst/>
              <a:ahLst/>
              <a:cxnLst/>
              <a:rect l="l" t="t" r="r" b="b"/>
              <a:pathLst>
                <a:path w="25206" h="11693" extrusionOk="0">
                  <a:moveTo>
                    <a:pt x="14038" y="1"/>
                  </a:moveTo>
                  <a:cubicBezTo>
                    <a:pt x="13716" y="1"/>
                    <a:pt x="13431" y="227"/>
                    <a:pt x="13359" y="537"/>
                  </a:cubicBezTo>
                  <a:lnTo>
                    <a:pt x="12097" y="5394"/>
                  </a:lnTo>
                  <a:lnTo>
                    <a:pt x="715" y="5394"/>
                  </a:lnTo>
                  <a:cubicBezTo>
                    <a:pt x="322" y="5394"/>
                    <a:pt x="0" y="5716"/>
                    <a:pt x="0" y="6109"/>
                  </a:cubicBezTo>
                  <a:cubicBezTo>
                    <a:pt x="0" y="6502"/>
                    <a:pt x="322" y="6823"/>
                    <a:pt x="715" y="6823"/>
                  </a:cubicBezTo>
                  <a:lnTo>
                    <a:pt x="12657" y="6823"/>
                  </a:lnTo>
                  <a:cubicBezTo>
                    <a:pt x="12990" y="6823"/>
                    <a:pt x="13276" y="6609"/>
                    <a:pt x="13347" y="6287"/>
                  </a:cubicBezTo>
                  <a:lnTo>
                    <a:pt x="14109" y="3358"/>
                  </a:lnTo>
                  <a:lnTo>
                    <a:pt x="16491" y="11181"/>
                  </a:lnTo>
                  <a:cubicBezTo>
                    <a:pt x="16586" y="11490"/>
                    <a:pt x="16860" y="11693"/>
                    <a:pt x="17181" y="11693"/>
                  </a:cubicBezTo>
                  <a:lnTo>
                    <a:pt x="17205" y="11693"/>
                  </a:lnTo>
                  <a:cubicBezTo>
                    <a:pt x="17526" y="11681"/>
                    <a:pt x="17800" y="11455"/>
                    <a:pt x="17884" y="11145"/>
                  </a:cubicBezTo>
                  <a:lnTo>
                    <a:pt x="19241" y="5299"/>
                  </a:lnTo>
                  <a:lnTo>
                    <a:pt x="19634" y="6359"/>
                  </a:lnTo>
                  <a:cubicBezTo>
                    <a:pt x="19741" y="6633"/>
                    <a:pt x="20015" y="6823"/>
                    <a:pt x="20312" y="6823"/>
                  </a:cubicBezTo>
                  <a:lnTo>
                    <a:pt x="24480" y="6823"/>
                  </a:lnTo>
                  <a:cubicBezTo>
                    <a:pt x="24884" y="6823"/>
                    <a:pt x="25206" y="6502"/>
                    <a:pt x="25206" y="6109"/>
                  </a:cubicBezTo>
                  <a:cubicBezTo>
                    <a:pt x="25206" y="5716"/>
                    <a:pt x="24884" y="5394"/>
                    <a:pt x="24480" y="5394"/>
                  </a:cubicBezTo>
                  <a:lnTo>
                    <a:pt x="20812" y="5394"/>
                  </a:lnTo>
                  <a:lnTo>
                    <a:pt x="19765" y="2549"/>
                  </a:lnTo>
                  <a:cubicBezTo>
                    <a:pt x="19663" y="2278"/>
                    <a:pt x="19413" y="2083"/>
                    <a:pt x="19103" y="2083"/>
                  </a:cubicBezTo>
                  <a:cubicBezTo>
                    <a:pt x="19086" y="2083"/>
                    <a:pt x="19068" y="2083"/>
                    <a:pt x="19050" y="2085"/>
                  </a:cubicBezTo>
                  <a:cubicBezTo>
                    <a:pt x="18729" y="2108"/>
                    <a:pt x="18467" y="2335"/>
                    <a:pt x="18396" y="2644"/>
                  </a:cubicBezTo>
                  <a:lnTo>
                    <a:pt x="17086" y="8216"/>
                  </a:lnTo>
                  <a:lnTo>
                    <a:pt x="14740" y="501"/>
                  </a:lnTo>
                  <a:cubicBezTo>
                    <a:pt x="14645" y="203"/>
                    <a:pt x="14371" y="1"/>
                    <a:pt x="1405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51" name="Google Shape;151;p17"/>
          <p:cNvGrpSpPr/>
          <p:nvPr/>
        </p:nvGrpSpPr>
        <p:grpSpPr>
          <a:xfrm>
            <a:off x="6096079" y="3049512"/>
            <a:ext cx="1908276" cy="1245649"/>
            <a:chOff x="4572059" y="2287133"/>
            <a:chExt cx="1431207" cy="934237"/>
          </a:xfrm>
        </p:grpSpPr>
        <p:sp>
          <p:nvSpPr>
            <p:cNvPr id="152" name="Google Shape;152;p17"/>
            <p:cNvSpPr/>
            <p:nvPr/>
          </p:nvSpPr>
          <p:spPr>
            <a:xfrm>
              <a:off x="4572059" y="2287133"/>
              <a:ext cx="1431207" cy="934237"/>
            </a:xfrm>
            <a:custGeom>
              <a:avLst/>
              <a:gdLst/>
              <a:ahLst/>
              <a:cxnLst/>
              <a:rect l="l" t="t" r="r" b="b"/>
              <a:pathLst>
                <a:path w="93299" h="60902" extrusionOk="0">
                  <a:moveTo>
                    <a:pt x="30445" y="1"/>
                  </a:moveTo>
                  <a:lnTo>
                    <a:pt x="1" y="30457"/>
                  </a:lnTo>
                  <a:lnTo>
                    <a:pt x="30445" y="60901"/>
                  </a:lnTo>
                  <a:lnTo>
                    <a:pt x="88774" y="60901"/>
                  </a:lnTo>
                  <a:cubicBezTo>
                    <a:pt x="91274" y="60901"/>
                    <a:pt x="93298" y="58877"/>
                    <a:pt x="93298" y="56377"/>
                  </a:cubicBezTo>
                  <a:lnTo>
                    <a:pt x="93298" y="4525"/>
                  </a:lnTo>
                  <a:cubicBezTo>
                    <a:pt x="93298" y="2025"/>
                    <a:pt x="91274" y="1"/>
                    <a:pt x="88774"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53" name="Google Shape;153;p17"/>
            <p:cNvSpPr/>
            <p:nvPr/>
          </p:nvSpPr>
          <p:spPr>
            <a:xfrm>
              <a:off x="4648771" y="2331510"/>
              <a:ext cx="1299881" cy="848210"/>
            </a:xfrm>
            <a:custGeom>
              <a:avLst/>
              <a:gdLst/>
              <a:ahLst/>
              <a:cxnLst/>
              <a:rect l="l" t="t" r="r" b="b"/>
              <a:pathLst>
                <a:path w="84738" h="55294" fill="none" extrusionOk="0">
                  <a:moveTo>
                    <a:pt x="84737" y="51186"/>
                  </a:moveTo>
                  <a:lnTo>
                    <a:pt x="84737" y="4109"/>
                  </a:lnTo>
                  <a:cubicBezTo>
                    <a:pt x="84737" y="1834"/>
                    <a:pt x="82892" y="1"/>
                    <a:pt x="80618" y="1"/>
                  </a:cubicBezTo>
                  <a:lnTo>
                    <a:pt x="27647" y="1"/>
                  </a:lnTo>
                  <a:lnTo>
                    <a:pt x="1" y="27647"/>
                  </a:lnTo>
                  <a:lnTo>
                    <a:pt x="27647" y="55293"/>
                  </a:lnTo>
                  <a:lnTo>
                    <a:pt x="80618" y="55293"/>
                  </a:lnTo>
                  <a:cubicBezTo>
                    <a:pt x="82892" y="55293"/>
                    <a:pt x="84737" y="53460"/>
                    <a:pt x="84737" y="51186"/>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54" name="Google Shape;154;p17"/>
          <p:cNvGrpSpPr/>
          <p:nvPr/>
        </p:nvGrpSpPr>
        <p:grpSpPr>
          <a:xfrm>
            <a:off x="7102031" y="3295451"/>
            <a:ext cx="477547" cy="743861"/>
            <a:chOff x="5326523" y="2471588"/>
            <a:chExt cx="358160" cy="557896"/>
          </a:xfrm>
        </p:grpSpPr>
        <p:sp>
          <p:nvSpPr>
            <p:cNvPr id="155" name="Google Shape;155;p17"/>
            <p:cNvSpPr/>
            <p:nvPr/>
          </p:nvSpPr>
          <p:spPr>
            <a:xfrm>
              <a:off x="5415292" y="2581479"/>
              <a:ext cx="245302" cy="331758"/>
            </a:xfrm>
            <a:custGeom>
              <a:avLst/>
              <a:gdLst/>
              <a:ahLst/>
              <a:cxnLst/>
              <a:rect l="l" t="t" r="r" b="b"/>
              <a:pathLst>
                <a:path w="15991" h="21627" extrusionOk="0">
                  <a:moveTo>
                    <a:pt x="11954" y="671"/>
                  </a:moveTo>
                  <a:lnTo>
                    <a:pt x="14145" y="1850"/>
                  </a:lnTo>
                  <a:lnTo>
                    <a:pt x="15264" y="3624"/>
                  </a:lnTo>
                  <a:lnTo>
                    <a:pt x="6013" y="20852"/>
                  </a:lnTo>
                  <a:lnTo>
                    <a:pt x="798" y="18042"/>
                  </a:lnTo>
                  <a:lnTo>
                    <a:pt x="10061" y="814"/>
                  </a:lnTo>
                  <a:lnTo>
                    <a:pt x="11954" y="671"/>
                  </a:lnTo>
                  <a:close/>
                  <a:moveTo>
                    <a:pt x="12041" y="0"/>
                  </a:moveTo>
                  <a:cubicBezTo>
                    <a:pt x="12025" y="0"/>
                    <a:pt x="12007" y="2"/>
                    <a:pt x="11990" y="5"/>
                  </a:cubicBezTo>
                  <a:lnTo>
                    <a:pt x="9823" y="171"/>
                  </a:lnTo>
                  <a:cubicBezTo>
                    <a:pt x="9716" y="171"/>
                    <a:pt x="9608" y="243"/>
                    <a:pt x="9561" y="338"/>
                  </a:cubicBezTo>
                  <a:lnTo>
                    <a:pt x="60" y="18019"/>
                  </a:lnTo>
                  <a:cubicBezTo>
                    <a:pt x="12" y="18102"/>
                    <a:pt x="0" y="18185"/>
                    <a:pt x="24" y="18269"/>
                  </a:cubicBezTo>
                  <a:cubicBezTo>
                    <a:pt x="48" y="18352"/>
                    <a:pt x="107" y="18423"/>
                    <a:pt x="191" y="18471"/>
                  </a:cubicBezTo>
                  <a:lnTo>
                    <a:pt x="5989" y="21590"/>
                  </a:lnTo>
                  <a:cubicBezTo>
                    <a:pt x="6037" y="21614"/>
                    <a:pt x="6084" y="21626"/>
                    <a:pt x="6144" y="21626"/>
                  </a:cubicBezTo>
                  <a:cubicBezTo>
                    <a:pt x="6179" y="21626"/>
                    <a:pt x="6203" y="21614"/>
                    <a:pt x="6239" y="21614"/>
                  </a:cubicBezTo>
                  <a:cubicBezTo>
                    <a:pt x="6322" y="21590"/>
                    <a:pt x="6394" y="21531"/>
                    <a:pt x="6429" y="21448"/>
                  </a:cubicBezTo>
                  <a:lnTo>
                    <a:pt x="15943" y="3767"/>
                  </a:lnTo>
                  <a:cubicBezTo>
                    <a:pt x="15990" y="3660"/>
                    <a:pt x="15990" y="3541"/>
                    <a:pt x="15931" y="3434"/>
                  </a:cubicBezTo>
                  <a:lnTo>
                    <a:pt x="14657" y="1421"/>
                  </a:lnTo>
                  <a:cubicBezTo>
                    <a:pt x="14633" y="1374"/>
                    <a:pt x="14585" y="1338"/>
                    <a:pt x="14538" y="1302"/>
                  </a:cubicBezTo>
                  <a:lnTo>
                    <a:pt x="12180" y="40"/>
                  </a:lnTo>
                  <a:cubicBezTo>
                    <a:pt x="12135" y="13"/>
                    <a:pt x="12091" y="0"/>
                    <a:pt x="1204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6" name="Google Shape;156;p17"/>
            <p:cNvSpPr/>
            <p:nvPr/>
          </p:nvSpPr>
          <p:spPr>
            <a:xfrm>
              <a:off x="5420768" y="2734044"/>
              <a:ext cx="156713" cy="174063"/>
            </a:xfrm>
            <a:custGeom>
              <a:avLst/>
              <a:gdLst/>
              <a:ahLst/>
              <a:cxnLst/>
              <a:rect l="l" t="t" r="r" b="b"/>
              <a:pathLst>
                <a:path w="10216" h="11347" extrusionOk="0">
                  <a:moveTo>
                    <a:pt x="4417" y="0"/>
                  </a:moveTo>
                  <a:lnTo>
                    <a:pt x="0" y="8227"/>
                  </a:lnTo>
                  <a:lnTo>
                    <a:pt x="5799" y="11347"/>
                  </a:lnTo>
                  <a:lnTo>
                    <a:pt x="10216" y="3120"/>
                  </a:lnTo>
                  <a:lnTo>
                    <a:pt x="441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7" name="Google Shape;157;p17"/>
            <p:cNvSpPr/>
            <p:nvPr/>
          </p:nvSpPr>
          <p:spPr>
            <a:xfrm>
              <a:off x="5386608" y="2848445"/>
              <a:ext cx="146129" cy="91258"/>
            </a:xfrm>
            <a:custGeom>
              <a:avLst/>
              <a:gdLst/>
              <a:ahLst/>
              <a:cxnLst/>
              <a:rect l="l" t="t" r="r" b="b"/>
              <a:pathLst>
                <a:path w="9526" h="5949" extrusionOk="0">
                  <a:moveTo>
                    <a:pt x="946" y="1"/>
                  </a:moveTo>
                  <a:cubicBezTo>
                    <a:pt x="745" y="1"/>
                    <a:pt x="551" y="105"/>
                    <a:pt x="453" y="293"/>
                  </a:cubicBezTo>
                  <a:lnTo>
                    <a:pt x="156" y="853"/>
                  </a:lnTo>
                  <a:cubicBezTo>
                    <a:pt x="1" y="1127"/>
                    <a:pt x="108" y="1460"/>
                    <a:pt x="382" y="1615"/>
                  </a:cubicBezTo>
                  <a:lnTo>
                    <a:pt x="8323" y="5877"/>
                  </a:lnTo>
                  <a:cubicBezTo>
                    <a:pt x="8409" y="5926"/>
                    <a:pt x="8502" y="5948"/>
                    <a:pt x="8593" y="5948"/>
                  </a:cubicBezTo>
                  <a:cubicBezTo>
                    <a:pt x="8794" y="5948"/>
                    <a:pt x="8987" y="5839"/>
                    <a:pt x="9085" y="5651"/>
                  </a:cubicBezTo>
                  <a:lnTo>
                    <a:pt x="9383" y="5103"/>
                  </a:lnTo>
                  <a:cubicBezTo>
                    <a:pt x="9526" y="4829"/>
                    <a:pt x="9431" y="4484"/>
                    <a:pt x="9157" y="4341"/>
                  </a:cubicBezTo>
                  <a:lnTo>
                    <a:pt x="1215" y="67"/>
                  </a:lnTo>
                  <a:cubicBezTo>
                    <a:pt x="1130" y="22"/>
                    <a:pt x="1037" y="1"/>
                    <a:pt x="94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8" name="Google Shape;158;p17"/>
            <p:cNvSpPr/>
            <p:nvPr/>
          </p:nvSpPr>
          <p:spPr>
            <a:xfrm>
              <a:off x="5326523" y="2920141"/>
              <a:ext cx="179739" cy="109344"/>
            </a:xfrm>
            <a:custGeom>
              <a:avLst/>
              <a:gdLst/>
              <a:ahLst/>
              <a:cxnLst/>
              <a:rect l="l" t="t" r="r" b="b"/>
              <a:pathLst>
                <a:path w="11717" h="7128" extrusionOk="0">
                  <a:moveTo>
                    <a:pt x="933" y="1"/>
                  </a:moveTo>
                  <a:cubicBezTo>
                    <a:pt x="733" y="1"/>
                    <a:pt x="539" y="110"/>
                    <a:pt x="441" y="298"/>
                  </a:cubicBezTo>
                  <a:lnTo>
                    <a:pt x="143" y="846"/>
                  </a:lnTo>
                  <a:cubicBezTo>
                    <a:pt x="1" y="1120"/>
                    <a:pt x="96" y="1465"/>
                    <a:pt x="370" y="1620"/>
                  </a:cubicBezTo>
                  <a:lnTo>
                    <a:pt x="10502" y="7061"/>
                  </a:lnTo>
                  <a:cubicBezTo>
                    <a:pt x="10587" y="7106"/>
                    <a:pt x="10680" y="7127"/>
                    <a:pt x="10771" y="7127"/>
                  </a:cubicBezTo>
                  <a:cubicBezTo>
                    <a:pt x="10972" y="7127"/>
                    <a:pt x="11166" y="7023"/>
                    <a:pt x="11264" y="6835"/>
                  </a:cubicBezTo>
                  <a:lnTo>
                    <a:pt x="11562" y="6287"/>
                  </a:lnTo>
                  <a:cubicBezTo>
                    <a:pt x="11716" y="6001"/>
                    <a:pt x="11609" y="5668"/>
                    <a:pt x="11335" y="5513"/>
                  </a:cubicBezTo>
                  <a:lnTo>
                    <a:pt x="1203" y="72"/>
                  </a:lnTo>
                  <a:cubicBezTo>
                    <a:pt x="1117" y="24"/>
                    <a:pt x="1025" y="1"/>
                    <a:pt x="93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9" name="Google Shape;159;p17"/>
            <p:cNvSpPr/>
            <p:nvPr/>
          </p:nvSpPr>
          <p:spPr>
            <a:xfrm>
              <a:off x="5395198" y="2901151"/>
              <a:ext cx="75626" cy="85858"/>
            </a:xfrm>
            <a:custGeom>
              <a:avLst/>
              <a:gdLst/>
              <a:ahLst/>
              <a:cxnLst/>
              <a:rect l="l" t="t" r="r" b="b"/>
              <a:pathLst>
                <a:path w="4930" h="5597" extrusionOk="0">
                  <a:moveTo>
                    <a:pt x="2239" y="0"/>
                  </a:moveTo>
                  <a:lnTo>
                    <a:pt x="0" y="4156"/>
                  </a:lnTo>
                  <a:lnTo>
                    <a:pt x="2691" y="5596"/>
                  </a:lnTo>
                  <a:lnTo>
                    <a:pt x="4930" y="1441"/>
                  </a:lnTo>
                  <a:lnTo>
                    <a:pt x="2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0" name="Google Shape;160;p17"/>
            <p:cNvSpPr/>
            <p:nvPr/>
          </p:nvSpPr>
          <p:spPr>
            <a:xfrm>
              <a:off x="5598474" y="2548454"/>
              <a:ext cx="51512" cy="56114"/>
            </a:xfrm>
            <a:custGeom>
              <a:avLst/>
              <a:gdLst/>
              <a:ahLst/>
              <a:cxnLst/>
              <a:rect l="l" t="t" r="r" b="b"/>
              <a:pathLst>
                <a:path w="3358" h="3658" extrusionOk="0">
                  <a:moveTo>
                    <a:pt x="2168" y="1"/>
                  </a:moveTo>
                  <a:cubicBezTo>
                    <a:pt x="2114" y="1"/>
                    <a:pt x="2062" y="24"/>
                    <a:pt x="2024" y="62"/>
                  </a:cubicBezTo>
                  <a:lnTo>
                    <a:pt x="0" y="2253"/>
                  </a:lnTo>
                  <a:lnTo>
                    <a:pt x="2631" y="3658"/>
                  </a:lnTo>
                  <a:lnTo>
                    <a:pt x="3334" y="764"/>
                  </a:lnTo>
                  <a:cubicBezTo>
                    <a:pt x="3358" y="681"/>
                    <a:pt x="3322" y="598"/>
                    <a:pt x="3239" y="550"/>
                  </a:cubicBezTo>
                  <a:lnTo>
                    <a:pt x="2262" y="26"/>
                  </a:lnTo>
                  <a:cubicBezTo>
                    <a:pt x="2232" y="9"/>
                    <a:pt x="2199" y="1"/>
                    <a:pt x="216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1" name="Google Shape;161;p17"/>
            <p:cNvSpPr/>
            <p:nvPr/>
          </p:nvSpPr>
          <p:spPr>
            <a:xfrm>
              <a:off x="5634813" y="2471588"/>
              <a:ext cx="49870" cy="86594"/>
            </a:xfrm>
            <a:custGeom>
              <a:avLst/>
              <a:gdLst/>
              <a:ahLst/>
              <a:cxnLst/>
              <a:rect l="l" t="t" r="r" b="b"/>
              <a:pathLst>
                <a:path w="3251" h="5645" extrusionOk="0">
                  <a:moveTo>
                    <a:pt x="3251" y="1"/>
                  </a:moveTo>
                  <a:lnTo>
                    <a:pt x="0" y="5299"/>
                  </a:lnTo>
                  <a:lnTo>
                    <a:pt x="619" y="5645"/>
                  </a:lnTo>
                  <a:lnTo>
                    <a:pt x="3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2" name="Google Shape;162;p17"/>
            <p:cNvSpPr/>
            <p:nvPr/>
          </p:nvSpPr>
          <p:spPr>
            <a:xfrm>
              <a:off x="5593351" y="2629031"/>
              <a:ext cx="51343" cy="32521"/>
            </a:xfrm>
            <a:custGeom>
              <a:avLst/>
              <a:gdLst/>
              <a:ahLst/>
              <a:cxnLst/>
              <a:rect l="l" t="t" r="r" b="b"/>
              <a:pathLst>
                <a:path w="3347" h="2120" extrusionOk="0">
                  <a:moveTo>
                    <a:pt x="239" y="0"/>
                  </a:moveTo>
                  <a:lnTo>
                    <a:pt x="1" y="464"/>
                  </a:lnTo>
                  <a:lnTo>
                    <a:pt x="3096" y="2119"/>
                  </a:lnTo>
                  <a:lnTo>
                    <a:pt x="3346" y="1667"/>
                  </a:lnTo>
                  <a:lnTo>
                    <a:pt x="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3" name="Google Shape;163;p17"/>
            <p:cNvSpPr/>
            <p:nvPr/>
          </p:nvSpPr>
          <p:spPr>
            <a:xfrm>
              <a:off x="5567780" y="2676506"/>
              <a:ext cx="51343" cy="32536"/>
            </a:xfrm>
            <a:custGeom>
              <a:avLst/>
              <a:gdLst/>
              <a:ahLst/>
              <a:cxnLst/>
              <a:rect l="l" t="t" r="r" b="b"/>
              <a:pathLst>
                <a:path w="3347" h="2121" extrusionOk="0">
                  <a:moveTo>
                    <a:pt x="251" y="1"/>
                  </a:moveTo>
                  <a:lnTo>
                    <a:pt x="1" y="465"/>
                  </a:lnTo>
                  <a:lnTo>
                    <a:pt x="3096" y="2120"/>
                  </a:lnTo>
                  <a:lnTo>
                    <a:pt x="3346" y="1668"/>
                  </a:lnTo>
                  <a:lnTo>
                    <a:pt x="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4" name="Google Shape;164;p17"/>
            <p:cNvSpPr/>
            <p:nvPr/>
          </p:nvSpPr>
          <p:spPr>
            <a:xfrm>
              <a:off x="5542210" y="2723997"/>
              <a:ext cx="51343" cy="32521"/>
            </a:xfrm>
            <a:custGeom>
              <a:avLst/>
              <a:gdLst/>
              <a:ahLst/>
              <a:cxnLst/>
              <a:rect l="l" t="t" r="r" b="b"/>
              <a:pathLst>
                <a:path w="3347" h="2120" extrusionOk="0">
                  <a:moveTo>
                    <a:pt x="251" y="0"/>
                  </a:moveTo>
                  <a:lnTo>
                    <a:pt x="1" y="465"/>
                  </a:lnTo>
                  <a:lnTo>
                    <a:pt x="3097" y="2120"/>
                  </a:lnTo>
                  <a:lnTo>
                    <a:pt x="3347" y="1667"/>
                  </a:lnTo>
                  <a:lnTo>
                    <a:pt x="25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5" name="Google Shape;165;p17"/>
          <p:cNvGrpSpPr/>
          <p:nvPr/>
        </p:nvGrpSpPr>
        <p:grpSpPr>
          <a:xfrm>
            <a:off x="4187682" y="3049512"/>
            <a:ext cx="1908500" cy="1245649"/>
            <a:chOff x="3140761" y="2287133"/>
            <a:chExt cx="1431375" cy="934237"/>
          </a:xfrm>
        </p:grpSpPr>
        <p:sp>
          <p:nvSpPr>
            <p:cNvPr id="166" name="Google Shape;166;p17"/>
            <p:cNvSpPr/>
            <p:nvPr/>
          </p:nvSpPr>
          <p:spPr>
            <a:xfrm>
              <a:off x="3140761" y="2287133"/>
              <a:ext cx="1431375" cy="934237"/>
            </a:xfrm>
            <a:custGeom>
              <a:avLst/>
              <a:gdLst/>
              <a:ahLst/>
              <a:cxnLst/>
              <a:rect l="l" t="t" r="r" b="b"/>
              <a:pathLst>
                <a:path w="93310" h="60902" extrusionOk="0">
                  <a:moveTo>
                    <a:pt x="4525" y="1"/>
                  </a:moveTo>
                  <a:cubicBezTo>
                    <a:pt x="2025" y="1"/>
                    <a:pt x="1" y="2025"/>
                    <a:pt x="1" y="4525"/>
                  </a:cubicBezTo>
                  <a:lnTo>
                    <a:pt x="1" y="56377"/>
                  </a:lnTo>
                  <a:cubicBezTo>
                    <a:pt x="1" y="58877"/>
                    <a:pt x="2025" y="60901"/>
                    <a:pt x="4525" y="60901"/>
                  </a:cubicBezTo>
                  <a:lnTo>
                    <a:pt x="62854" y="60901"/>
                  </a:lnTo>
                  <a:lnTo>
                    <a:pt x="93310" y="30457"/>
                  </a:lnTo>
                  <a:lnTo>
                    <a:pt x="62854" y="1"/>
                  </a:ln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7" name="Google Shape;167;p17"/>
            <p:cNvSpPr/>
            <p:nvPr/>
          </p:nvSpPr>
          <p:spPr>
            <a:xfrm>
              <a:off x="3198299" y="2330789"/>
              <a:ext cx="1299866" cy="848379"/>
            </a:xfrm>
            <a:custGeom>
              <a:avLst/>
              <a:gdLst/>
              <a:ahLst/>
              <a:cxnLst/>
              <a:rect l="l" t="t" r="r" b="b"/>
              <a:pathLst>
                <a:path w="84737" h="55305" fill="none" extrusionOk="0">
                  <a:moveTo>
                    <a:pt x="0" y="4120"/>
                  </a:moveTo>
                  <a:lnTo>
                    <a:pt x="0" y="51197"/>
                  </a:lnTo>
                  <a:cubicBezTo>
                    <a:pt x="0" y="53471"/>
                    <a:pt x="1846" y="55305"/>
                    <a:pt x="4108" y="55305"/>
                  </a:cubicBezTo>
                  <a:lnTo>
                    <a:pt x="57079" y="55305"/>
                  </a:lnTo>
                  <a:lnTo>
                    <a:pt x="84737" y="27658"/>
                  </a:lnTo>
                  <a:lnTo>
                    <a:pt x="57079" y="0"/>
                  </a:lnTo>
                  <a:lnTo>
                    <a:pt x="4108" y="0"/>
                  </a:lnTo>
                  <a:cubicBezTo>
                    <a:pt x="1846" y="0"/>
                    <a:pt x="0" y="1846"/>
                    <a:pt x="0" y="4120"/>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68" name="Google Shape;168;p17"/>
          <p:cNvGrpSpPr/>
          <p:nvPr/>
        </p:nvGrpSpPr>
        <p:grpSpPr>
          <a:xfrm>
            <a:off x="4580962" y="3443220"/>
            <a:ext cx="505319" cy="463072"/>
            <a:chOff x="3435721" y="2582415"/>
            <a:chExt cx="378989" cy="347304"/>
          </a:xfrm>
        </p:grpSpPr>
        <p:sp>
          <p:nvSpPr>
            <p:cNvPr id="169" name="Google Shape;169;p17"/>
            <p:cNvSpPr/>
            <p:nvPr/>
          </p:nvSpPr>
          <p:spPr>
            <a:xfrm>
              <a:off x="3438267" y="2582415"/>
              <a:ext cx="311065" cy="223243"/>
            </a:xfrm>
            <a:custGeom>
              <a:avLst/>
              <a:gdLst/>
              <a:ahLst/>
              <a:cxnLst/>
              <a:rect l="l" t="t" r="r" b="b"/>
              <a:pathLst>
                <a:path w="20278" h="14553" extrusionOk="0">
                  <a:moveTo>
                    <a:pt x="16003" y="491"/>
                  </a:moveTo>
                  <a:cubicBezTo>
                    <a:pt x="16360" y="491"/>
                    <a:pt x="16705" y="551"/>
                    <a:pt x="17063" y="646"/>
                  </a:cubicBezTo>
                  <a:cubicBezTo>
                    <a:pt x="17991" y="932"/>
                    <a:pt x="18753" y="1563"/>
                    <a:pt x="19218" y="2420"/>
                  </a:cubicBezTo>
                  <a:cubicBezTo>
                    <a:pt x="19670" y="3277"/>
                    <a:pt x="19765" y="4254"/>
                    <a:pt x="19491" y="5182"/>
                  </a:cubicBezTo>
                  <a:cubicBezTo>
                    <a:pt x="19206" y="6123"/>
                    <a:pt x="18587" y="6885"/>
                    <a:pt x="17729" y="7337"/>
                  </a:cubicBezTo>
                  <a:lnTo>
                    <a:pt x="5990" y="13636"/>
                  </a:lnTo>
                  <a:cubicBezTo>
                    <a:pt x="5452" y="13919"/>
                    <a:pt x="4864" y="14063"/>
                    <a:pt x="4270" y="14063"/>
                  </a:cubicBezTo>
                  <a:cubicBezTo>
                    <a:pt x="3917" y="14063"/>
                    <a:pt x="3562" y="14012"/>
                    <a:pt x="3216" y="13910"/>
                  </a:cubicBezTo>
                  <a:cubicBezTo>
                    <a:pt x="2287" y="13624"/>
                    <a:pt x="1525" y="12993"/>
                    <a:pt x="1061" y="12135"/>
                  </a:cubicBezTo>
                  <a:cubicBezTo>
                    <a:pt x="608" y="11290"/>
                    <a:pt x="501" y="10302"/>
                    <a:pt x="787" y="9373"/>
                  </a:cubicBezTo>
                  <a:cubicBezTo>
                    <a:pt x="1072" y="8445"/>
                    <a:pt x="1692" y="7671"/>
                    <a:pt x="2549" y="7218"/>
                  </a:cubicBezTo>
                  <a:lnTo>
                    <a:pt x="14288" y="932"/>
                  </a:lnTo>
                  <a:cubicBezTo>
                    <a:pt x="14824" y="646"/>
                    <a:pt x="15408" y="491"/>
                    <a:pt x="16003" y="491"/>
                  </a:cubicBezTo>
                  <a:close/>
                  <a:moveTo>
                    <a:pt x="15992" y="0"/>
                  </a:moveTo>
                  <a:cubicBezTo>
                    <a:pt x="15322" y="0"/>
                    <a:pt x="14659" y="165"/>
                    <a:pt x="14050" y="491"/>
                  </a:cubicBezTo>
                  <a:lnTo>
                    <a:pt x="2323" y="6778"/>
                  </a:lnTo>
                  <a:cubicBezTo>
                    <a:pt x="1346" y="7302"/>
                    <a:pt x="632" y="8171"/>
                    <a:pt x="310" y="9230"/>
                  </a:cubicBezTo>
                  <a:cubicBezTo>
                    <a:pt x="1" y="10278"/>
                    <a:pt x="108" y="11397"/>
                    <a:pt x="632" y="12374"/>
                  </a:cubicBezTo>
                  <a:cubicBezTo>
                    <a:pt x="1144" y="13350"/>
                    <a:pt x="2013" y="14052"/>
                    <a:pt x="3073" y="14374"/>
                  </a:cubicBezTo>
                  <a:cubicBezTo>
                    <a:pt x="3466" y="14493"/>
                    <a:pt x="3870" y="14552"/>
                    <a:pt x="4275" y="14552"/>
                  </a:cubicBezTo>
                  <a:cubicBezTo>
                    <a:pt x="4942" y="14552"/>
                    <a:pt x="5609" y="14386"/>
                    <a:pt x="6216" y="14064"/>
                  </a:cubicBezTo>
                  <a:lnTo>
                    <a:pt x="17956" y="7778"/>
                  </a:lnTo>
                  <a:cubicBezTo>
                    <a:pt x="18932" y="7254"/>
                    <a:pt x="19646" y="6385"/>
                    <a:pt x="19956" y="5325"/>
                  </a:cubicBezTo>
                  <a:cubicBezTo>
                    <a:pt x="20277" y="4277"/>
                    <a:pt x="20170" y="3158"/>
                    <a:pt x="19646" y="2182"/>
                  </a:cubicBezTo>
                  <a:cubicBezTo>
                    <a:pt x="19122" y="1206"/>
                    <a:pt x="18253" y="503"/>
                    <a:pt x="17205" y="182"/>
                  </a:cubicBezTo>
                  <a:cubicBezTo>
                    <a:pt x="16806" y="60"/>
                    <a:pt x="16398" y="0"/>
                    <a:pt x="1599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0" name="Google Shape;170;p17"/>
            <p:cNvSpPr/>
            <p:nvPr/>
          </p:nvSpPr>
          <p:spPr>
            <a:xfrm>
              <a:off x="3435721" y="2641993"/>
              <a:ext cx="185399" cy="159935"/>
            </a:xfrm>
            <a:custGeom>
              <a:avLst/>
              <a:gdLst/>
              <a:ahLst/>
              <a:cxnLst/>
              <a:rect l="l" t="t" r="r" b="b"/>
              <a:pathLst>
                <a:path w="12086" h="10426" extrusionOk="0">
                  <a:moveTo>
                    <a:pt x="8418" y="0"/>
                  </a:moveTo>
                  <a:lnTo>
                    <a:pt x="2596" y="3120"/>
                  </a:lnTo>
                  <a:cubicBezTo>
                    <a:pt x="715" y="4132"/>
                    <a:pt x="0" y="6477"/>
                    <a:pt x="1012" y="8371"/>
                  </a:cubicBezTo>
                  <a:cubicBezTo>
                    <a:pt x="1712" y="9680"/>
                    <a:pt x="3056" y="10426"/>
                    <a:pt x="4441" y="10426"/>
                  </a:cubicBezTo>
                  <a:cubicBezTo>
                    <a:pt x="5058" y="10426"/>
                    <a:pt x="5683" y="10278"/>
                    <a:pt x="6263" y="9966"/>
                  </a:cubicBezTo>
                  <a:lnTo>
                    <a:pt x="12085" y="6847"/>
                  </a:lnTo>
                  <a:lnTo>
                    <a:pt x="8418"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1" name="Google Shape;171;p17"/>
            <p:cNvSpPr/>
            <p:nvPr/>
          </p:nvSpPr>
          <p:spPr>
            <a:xfrm>
              <a:off x="3538909" y="2603997"/>
              <a:ext cx="153247" cy="73448"/>
            </a:xfrm>
            <a:custGeom>
              <a:avLst/>
              <a:gdLst/>
              <a:ahLst/>
              <a:cxnLst/>
              <a:rect l="l" t="t" r="r" b="b"/>
              <a:pathLst>
                <a:path w="9990" h="4788" extrusionOk="0">
                  <a:moveTo>
                    <a:pt x="8991" y="0"/>
                  </a:moveTo>
                  <a:cubicBezTo>
                    <a:pt x="8416" y="0"/>
                    <a:pt x="7782" y="224"/>
                    <a:pt x="7239" y="513"/>
                  </a:cubicBezTo>
                  <a:cubicBezTo>
                    <a:pt x="6346" y="989"/>
                    <a:pt x="0" y="4394"/>
                    <a:pt x="0" y="4394"/>
                  </a:cubicBezTo>
                  <a:lnTo>
                    <a:pt x="441" y="4787"/>
                  </a:lnTo>
                  <a:cubicBezTo>
                    <a:pt x="441" y="4787"/>
                    <a:pt x="6989" y="1275"/>
                    <a:pt x="7858" y="811"/>
                  </a:cubicBezTo>
                  <a:cubicBezTo>
                    <a:pt x="8503" y="466"/>
                    <a:pt x="9201" y="233"/>
                    <a:pt x="9639" y="233"/>
                  </a:cubicBezTo>
                  <a:cubicBezTo>
                    <a:pt x="9792" y="233"/>
                    <a:pt x="9913" y="261"/>
                    <a:pt x="9990" y="322"/>
                  </a:cubicBezTo>
                  <a:cubicBezTo>
                    <a:pt x="9709" y="93"/>
                    <a:pt x="9363" y="0"/>
                    <a:pt x="899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2" name="Google Shape;172;p17"/>
            <p:cNvSpPr/>
            <p:nvPr/>
          </p:nvSpPr>
          <p:spPr>
            <a:xfrm>
              <a:off x="3465848" y="2779648"/>
              <a:ext cx="348862" cy="150071"/>
            </a:xfrm>
            <a:custGeom>
              <a:avLst/>
              <a:gdLst/>
              <a:ahLst/>
              <a:cxnLst/>
              <a:rect l="l" t="t" r="r" b="b"/>
              <a:pathLst>
                <a:path w="22742" h="9783" extrusionOk="0">
                  <a:moveTo>
                    <a:pt x="18361" y="514"/>
                  </a:moveTo>
                  <a:cubicBezTo>
                    <a:pt x="19257" y="514"/>
                    <a:pt x="20110" y="824"/>
                    <a:pt x="20801" y="1409"/>
                  </a:cubicBezTo>
                  <a:cubicBezTo>
                    <a:pt x="21575" y="2064"/>
                    <a:pt x="22051" y="2980"/>
                    <a:pt x="22134" y="3992"/>
                  </a:cubicBezTo>
                  <a:cubicBezTo>
                    <a:pt x="22218" y="5004"/>
                    <a:pt x="21908" y="5993"/>
                    <a:pt x="21253" y="6767"/>
                  </a:cubicBezTo>
                  <a:cubicBezTo>
                    <a:pt x="20599" y="7540"/>
                    <a:pt x="19670" y="8005"/>
                    <a:pt x="18670" y="8100"/>
                  </a:cubicBezTo>
                  <a:lnTo>
                    <a:pt x="4811" y="9255"/>
                  </a:lnTo>
                  <a:cubicBezTo>
                    <a:pt x="4702" y="9264"/>
                    <a:pt x="4593" y="9269"/>
                    <a:pt x="4486" y="9269"/>
                  </a:cubicBezTo>
                  <a:cubicBezTo>
                    <a:pt x="2540" y="9269"/>
                    <a:pt x="884" y="7765"/>
                    <a:pt x="715" y="5790"/>
                  </a:cubicBezTo>
                  <a:cubicBezTo>
                    <a:pt x="548" y="3754"/>
                    <a:pt x="2025" y="1944"/>
                    <a:pt x="4037" y="1706"/>
                  </a:cubicBezTo>
                  <a:cubicBezTo>
                    <a:pt x="4085" y="1694"/>
                    <a:pt x="4132" y="1694"/>
                    <a:pt x="4180" y="1683"/>
                  </a:cubicBezTo>
                  <a:lnTo>
                    <a:pt x="18039" y="528"/>
                  </a:lnTo>
                  <a:cubicBezTo>
                    <a:pt x="18147" y="519"/>
                    <a:pt x="18254" y="514"/>
                    <a:pt x="18361" y="514"/>
                  </a:cubicBezTo>
                  <a:close/>
                  <a:moveTo>
                    <a:pt x="18354" y="1"/>
                  </a:moveTo>
                  <a:cubicBezTo>
                    <a:pt x="18233" y="1"/>
                    <a:pt x="18112" y="6"/>
                    <a:pt x="17991" y="16"/>
                  </a:cubicBezTo>
                  <a:lnTo>
                    <a:pt x="4144" y="1171"/>
                  </a:lnTo>
                  <a:cubicBezTo>
                    <a:pt x="1775" y="1373"/>
                    <a:pt x="1" y="3457"/>
                    <a:pt x="203" y="5826"/>
                  </a:cubicBezTo>
                  <a:cubicBezTo>
                    <a:pt x="395" y="8072"/>
                    <a:pt x="2277" y="9783"/>
                    <a:pt x="4490" y="9783"/>
                  </a:cubicBezTo>
                  <a:cubicBezTo>
                    <a:pt x="4612" y="9783"/>
                    <a:pt x="4735" y="9777"/>
                    <a:pt x="4858" y="9767"/>
                  </a:cubicBezTo>
                  <a:lnTo>
                    <a:pt x="18717" y="8612"/>
                  </a:lnTo>
                  <a:cubicBezTo>
                    <a:pt x="18765" y="8600"/>
                    <a:pt x="18825" y="8600"/>
                    <a:pt x="18884" y="8588"/>
                  </a:cubicBezTo>
                  <a:cubicBezTo>
                    <a:pt x="19956" y="8457"/>
                    <a:pt x="20932" y="7933"/>
                    <a:pt x="21646" y="7088"/>
                  </a:cubicBezTo>
                  <a:cubicBezTo>
                    <a:pt x="22384" y="6219"/>
                    <a:pt x="22742" y="5100"/>
                    <a:pt x="22646" y="3945"/>
                  </a:cubicBezTo>
                  <a:cubicBezTo>
                    <a:pt x="22551" y="2802"/>
                    <a:pt x="22015" y="1766"/>
                    <a:pt x="21134" y="1016"/>
                  </a:cubicBezTo>
                  <a:cubicBezTo>
                    <a:pt x="20347" y="356"/>
                    <a:pt x="19369" y="1"/>
                    <a:pt x="1835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3" name="Google Shape;173;p17"/>
            <p:cNvSpPr/>
            <p:nvPr/>
          </p:nvSpPr>
          <p:spPr>
            <a:xfrm>
              <a:off x="3636789" y="2783514"/>
              <a:ext cx="175352" cy="132998"/>
            </a:xfrm>
            <a:custGeom>
              <a:avLst/>
              <a:gdLst/>
              <a:ahLst/>
              <a:cxnLst/>
              <a:rect l="l" t="t" r="r" b="b"/>
              <a:pathLst>
                <a:path w="11431" h="8670" extrusionOk="0">
                  <a:moveTo>
                    <a:pt x="7200" y="1"/>
                  </a:moveTo>
                  <a:cubicBezTo>
                    <a:pt x="7091" y="1"/>
                    <a:pt x="6981" y="5"/>
                    <a:pt x="6871" y="14"/>
                  </a:cubicBezTo>
                  <a:lnTo>
                    <a:pt x="1" y="597"/>
                  </a:lnTo>
                  <a:lnTo>
                    <a:pt x="680" y="8670"/>
                  </a:lnTo>
                  <a:lnTo>
                    <a:pt x="7550" y="8098"/>
                  </a:lnTo>
                  <a:cubicBezTo>
                    <a:pt x="9776" y="7908"/>
                    <a:pt x="11431" y="5955"/>
                    <a:pt x="11252" y="3717"/>
                  </a:cubicBezTo>
                  <a:cubicBezTo>
                    <a:pt x="11071" y="1600"/>
                    <a:pt x="9288" y="1"/>
                    <a:pt x="720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4" name="Google Shape;174;p17"/>
            <p:cNvSpPr/>
            <p:nvPr/>
          </p:nvSpPr>
          <p:spPr>
            <a:xfrm>
              <a:off x="3506573" y="2803623"/>
              <a:ext cx="169691" cy="32521"/>
            </a:xfrm>
            <a:custGeom>
              <a:avLst/>
              <a:gdLst/>
              <a:ahLst/>
              <a:cxnLst/>
              <a:rect l="l" t="t" r="r" b="b"/>
              <a:pathLst>
                <a:path w="11062" h="2120" extrusionOk="0">
                  <a:moveTo>
                    <a:pt x="11062" y="0"/>
                  </a:moveTo>
                  <a:lnTo>
                    <a:pt x="11062" y="0"/>
                  </a:lnTo>
                  <a:cubicBezTo>
                    <a:pt x="11061" y="1"/>
                    <a:pt x="3561" y="632"/>
                    <a:pt x="2525" y="715"/>
                  </a:cubicBezTo>
                  <a:cubicBezTo>
                    <a:pt x="1477" y="810"/>
                    <a:pt x="287" y="1191"/>
                    <a:pt x="1" y="2120"/>
                  </a:cubicBezTo>
                  <a:cubicBezTo>
                    <a:pt x="120" y="1739"/>
                    <a:pt x="1132" y="1417"/>
                    <a:pt x="2144" y="1334"/>
                  </a:cubicBezTo>
                  <a:cubicBezTo>
                    <a:pt x="3168" y="1239"/>
                    <a:pt x="10895" y="596"/>
                    <a:pt x="10895" y="596"/>
                  </a:cubicBezTo>
                  <a:lnTo>
                    <a:pt x="1106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75" name="Google Shape;175;p17"/>
          <p:cNvGrpSpPr/>
          <p:nvPr/>
        </p:nvGrpSpPr>
        <p:grpSpPr>
          <a:xfrm>
            <a:off x="5473180" y="3672410"/>
            <a:ext cx="1245649" cy="1908255"/>
            <a:chOff x="4104884" y="2754307"/>
            <a:chExt cx="934237" cy="1431191"/>
          </a:xfrm>
        </p:grpSpPr>
        <p:sp>
          <p:nvSpPr>
            <p:cNvPr id="176" name="Google Shape;176;p17"/>
            <p:cNvSpPr/>
            <p:nvPr/>
          </p:nvSpPr>
          <p:spPr>
            <a:xfrm>
              <a:off x="4104884" y="2754307"/>
              <a:ext cx="934237" cy="1431191"/>
            </a:xfrm>
            <a:custGeom>
              <a:avLst/>
              <a:gdLst/>
              <a:ahLst/>
              <a:cxnLst/>
              <a:rect l="l" t="t" r="r" b="b"/>
              <a:pathLst>
                <a:path w="60902" h="93298" extrusionOk="0">
                  <a:moveTo>
                    <a:pt x="30457" y="1"/>
                  </a:moveTo>
                  <a:lnTo>
                    <a:pt x="1" y="30445"/>
                  </a:lnTo>
                  <a:lnTo>
                    <a:pt x="1" y="88774"/>
                  </a:lnTo>
                  <a:cubicBezTo>
                    <a:pt x="1" y="91274"/>
                    <a:pt x="2025" y="93298"/>
                    <a:pt x="4525" y="93298"/>
                  </a:cubicBezTo>
                  <a:lnTo>
                    <a:pt x="56377" y="93298"/>
                  </a:lnTo>
                  <a:cubicBezTo>
                    <a:pt x="58877" y="93298"/>
                    <a:pt x="60901" y="91274"/>
                    <a:pt x="60901" y="88774"/>
                  </a:cubicBezTo>
                  <a:lnTo>
                    <a:pt x="60901" y="30445"/>
                  </a:lnTo>
                  <a:lnTo>
                    <a:pt x="30457" y="1"/>
                  </a:lnTo>
                  <a:close/>
                </a:path>
              </a:pathLst>
            </a:custGeom>
            <a:solidFill>
              <a:srgbClr val="4949E7"/>
            </a:solidFill>
            <a:ln>
              <a:noFill/>
            </a:ln>
          </p:spPr>
          <p:txBody>
            <a:bodyPr spcFirstLastPara="1" wrap="square" lIns="121900" tIns="121900" rIns="121900" bIns="121900" anchor="ctr" anchorCtr="0">
              <a:noAutofit/>
            </a:bodyPr>
            <a:lstStyle/>
            <a:p>
              <a:endParaRPr sz="2400"/>
            </a:p>
          </p:txBody>
        </p:sp>
        <p:sp>
          <p:nvSpPr>
            <p:cNvPr id="177" name="Google Shape;177;p17"/>
            <p:cNvSpPr/>
            <p:nvPr/>
          </p:nvSpPr>
          <p:spPr>
            <a:xfrm>
              <a:off x="4150733" y="2841604"/>
              <a:ext cx="848379" cy="1299881"/>
            </a:xfrm>
            <a:custGeom>
              <a:avLst/>
              <a:gdLst/>
              <a:ahLst/>
              <a:cxnLst/>
              <a:rect l="l" t="t" r="r" b="b"/>
              <a:pathLst>
                <a:path w="55305" h="84738" fill="none" extrusionOk="0">
                  <a:moveTo>
                    <a:pt x="4108" y="84738"/>
                  </a:moveTo>
                  <a:lnTo>
                    <a:pt x="51185" y="84738"/>
                  </a:lnTo>
                  <a:cubicBezTo>
                    <a:pt x="53459" y="84738"/>
                    <a:pt x="55305" y="82892"/>
                    <a:pt x="55305" y="80630"/>
                  </a:cubicBezTo>
                  <a:lnTo>
                    <a:pt x="55305" y="27659"/>
                  </a:lnTo>
                  <a:lnTo>
                    <a:pt x="27646" y="1"/>
                  </a:lnTo>
                  <a:lnTo>
                    <a:pt x="0" y="27659"/>
                  </a:lnTo>
                  <a:lnTo>
                    <a:pt x="0" y="80630"/>
                  </a:lnTo>
                  <a:cubicBezTo>
                    <a:pt x="0" y="82892"/>
                    <a:pt x="1834" y="84738"/>
                    <a:pt x="4108" y="84738"/>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78" name="Google Shape;178;p17"/>
          <p:cNvGrpSpPr/>
          <p:nvPr/>
        </p:nvGrpSpPr>
        <p:grpSpPr>
          <a:xfrm>
            <a:off x="5821402" y="4704421"/>
            <a:ext cx="556965" cy="462468"/>
            <a:chOff x="4366051" y="3528315"/>
            <a:chExt cx="417724" cy="346851"/>
          </a:xfrm>
        </p:grpSpPr>
        <p:sp>
          <p:nvSpPr>
            <p:cNvPr id="179" name="Google Shape;179;p17"/>
            <p:cNvSpPr/>
            <p:nvPr/>
          </p:nvSpPr>
          <p:spPr>
            <a:xfrm>
              <a:off x="4366051" y="3528315"/>
              <a:ext cx="417724" cy="111246"/>
            </a:xfrm>
            <a:custGeom>
              <a:avLst/>
              <a:gdLst/>
              <a:ahLst/>
              <a:cxnLst/>
              <a:rect l="l" t="t" r="r" b="b"/>
              <a:pathLst>
                <a:path w="27231" h="7252" extrusionOk="0">
                  <a:moveTo>
                    <a:pt x="13645" y="0"/>
                  </a:moveTo>
                  <a:lnTo>
                    <a:pt x="1" y="5846"/>
                  </a:lnTo>
                  <a:lnTo>
                    <a:pt x="1" y="7251"/>
                  </a:lnTo>
                  <a:lnTo>
                    <a:pt x="13645" y="1393"/>
                  </a:lnTo>
                  <a:lnTo>
                    <a:pt x="27230" y="7251"/>
                  </a:lnTo>
                  <a:lnTo>
                    <a:pt x="27230" y="5846"/>
                  </a:lnTo>
                  <a:lnTo>
                    <a:pt x="1364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0" name="Google Shape;180;p17"/>
            <p:cNvSpPr/>
            <p:nvPr/>
          </p:nvSpPr>
          <p:spPr>
            <a:xfrm>
              <a:off x="4659539" y="3538546"/>
              <a:ext cx="40206" cy="49870"/>
            </a:xfrm>
            <a:custGeom>
              <a:avLst/>
              <a:gdLst/>
              <a:ahLst/>
              <a:cxnLst/>
              <a:rect l="l" t="t" r="r" b="b"/>
              <a:pathLst>
                <a:path w="2621" h="3251" extrusionOk="0">
                  <a:moveTo>
                    <a:pt x="1" y="0"/>
                  </a:moveTo>
                  <a:lnTo>
                    <a:pt x="1" y="2155"/>
                  </a:lnTo>
                  <a:lnTo>
                    <a:pt x="2620" y="3251"/>
                  </a:lnTo>
                  <a:lnTo>
                    <a:pt x="2620"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1" name="Google Shape;181;p17"/>
            <p:cNvSpPr/>
            <p:nvPr/>
          </p:nvSpPr>
          <p:spPr>
            <a:xfrm>
              <a:off x="4428329" y="3563012"/>
              <a:ext cx="293163" cy="312154"/>
            </a:xfrm>
            <a:custGeom>
              <a:avLst/>
              <a:gdLst/>
              <a:ahLst/>
              <a:cxnLst/>
              <a:rect l="l" t="t" r="r" b="b"/>
              <a:pathLst>
                <a:path w="19111" h="20349" extrusionOk="0">
                  <a:moveTo>
                    <a:pt x="12002" y="5847"/>
                  </a:moveTo>
                  <a:lnTo>
                    <a:pt x="12002" y="9537"/>
                  </a:lnTo>
                  <a:lnTo>
                    <a:pt x="15705" y="9537"/>
                  </a:lnTo>
                  <a:lnTo>
                    <a:pt x="15705" y="14157"/>
                  </a:lnTo>
                  <a:lnTo>
                    <a:pt x="12002" y="14157"/>
                  </a:lnTo>
                  <a:lnTo>
                    <a:pt x="12002" y="17848"/>
                  </a:lnTo>
                  <a:lnTo>
                    <a:pt x="7394" y="17848"/>
                  </a:lnTo>
                  <a:lnTo>
                    <a:pt x="7394" y="14157"/>
                  </a:lnTo>
                  <a:lnTo>
                    <a:pt x="3692" y="14157"/>
                  </a:lnTo>
                  <a:lnTo>
                    <a:pt x="3692" y="9537"/>
                  </a:lnTo>
                  <a:lnTo>
                    <a:pt x="7394" y="9537"/>
                  </a:lnTo>
                  <a:lnTo>
                    <a:pt x="7394" y="5847"/>
                  </a:lnTo>
                  <a:close/>
                  <a:moveTo>
                    <a:pt x="9573" y="1"/>
                  </a:moveTo>
                  <a:lnTo>
                    <a:pt x="1" y="4108"/>
                  </a:lnTo>
                  <a:lnTo>
                    <a:pt x="1" y="20348"/>
                  </a:lnTo>
                  <a:lnTo>
                    <a:pt x="19110" y="20348"/>
                  </a:lnTo>
                  <a:lnTo>
                    <a:pt x="19110" y="4108"/>
                  </a:lnTo>
                  <a:lnTo>
                    <a:pt x="957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82" name="Google Shape;182;p17"/>
          <p:cNvGrpSpPr/>
          <p:nvPr/>
        </p:nvGrpSpPr>
        <p:grpSpPr>
          <a:xfrm>
            <a:off x="5564254" y="3165190"/>
            <a:ext cx="1012828" cy="1012828"/>
            <a:chOff x="4173190" y="2373892"/>
            <a:chExt cx="759621" cy="759621"/>
          </a:xfrm>
        </p:grpSpPr>
        <p:sp>
          <p:nvSpPr>
            <p:cNvPr id="183" name="Google Shape;183;p17"/>
            <p:cNvSpPr/>
            <p:nvPr/>
          </p:nvSpPr>
          <p:spPr>
            <a:xfrm>
              <a:off x="4173190" y="2373892"/>
              <a:ext cx="759621" cy="759621"/>
            </a:xfrm>
            <a:custGeom>
              <a:avLst/>
              <a:gdLst/>
              <a:ahLst/>
              <a:cxnLst/>
              <a:rect l="l" t="t" r="r" b="b"/>
              <a:pathLst>
                <a:path w="49519" h="49519" extrusionOk="0">
                  <a:moveTo>
                    <a:pt x="24766" y="0"/>
                  </a:moveTo>
                  <a:cubicBezTo>
                    <a:pt x="11085" y="0"/>
                    <a:pt x="1" y="11085"/>
                    <a:pt x="1" y="24753"/>
                  </a:cubicBezTo>
                  <a:cubicBezTo>
                    <a:pt x="1" y="38433"/>
                    <a:pt x="11085" y="49518"/>
                    <a:pt x="24766" y="49518"/>
                  </a:cubicBezTo>
                  <a:cubicBezTo>
                    <a:pt x="38434" y="49518"/>
                    <a:pt x="49519" y="38433"/>
                    <a:pt x="49519" y="24753"/>
                  </a:cubicBezTo>
                  <a:cubicBezTo>
                    <a:pt x="49519" y="11085"/>
                    <a:pt x="38434" y="0"/>
                    <a:pt x="24766" y="0"/>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184" name="Google Shape;184;p17"/>
            <p:cNvSpPr/>
            <p:nvPr/>
          </p:nvSpPr>
          <p:spPr>
            <a:xfrm>
              <a:off x="4200402" y="2401104"/>
              <a:ext cx="705195" cy="705195"/>
            </a:xfrm>
            <a:custGeom>
              <a:avLst/>
              <a:gdLst/>
              <a:ahLst/>
              <a:cxnLst/>
              <a:rect l="l" t="t" r="r" b="b"/>
              <a:pathLst>
                <a:path w="45971" h="45971" extrusionOk="0">
                  <a:moveTo>
                    <a:pt x="22992" y="0"/>
                  </a:moveTo>
                  <a:cubicBezTo>
                    <a:pt x="10300" y="0"/>
                    <a:pt x="1" y="10287"/>
                    <a:pt x="1" y="22979"/>
                  </a:cubicBezTo>
                  <a:cubicBezTo>
                    <a:pt x="1" y="35671"/>
                    <a:pt x="10300" y="45970"/>
                    <a:pt x="22992" y="45970"/>
                  </a:cubicBezTo>
                  <a:cubicBezTo>
                    <a:pt x="35684" y="45970"/>
                    <a:pt x="45971" y="35671"/>
                    <a:pt x="45971" y="22979"/>
                  </a:cubicBezTo>
                  <a:cubicBezTo>
                    <a:pt x="45971" y="10287"/>
                    <a:pt x="35684" y="0"/>
                    <a:pt x="2299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88" name="Google Shape;188;p17"/>
          <p:cNvGrpSpPr/>
          <p:nvPr/>
        </p:nvGrpSpPr>
        <p:grpSpPr>
          <a:xfrm>
            <a:off x="8004327" y="1282739"/>
            <a:ext cx="3835403" cy="2115199"/>
            <a:chOff x="6018275" y="1233800"/>
            <a:chExt cx="3062452" cy="995237"/>
          </a:xfrm>
        </p:grpSpPr>
        <p:sp>
          <p:nvSpPr>
            <p:cNvPr id="189" name="Google Shape;189;p17"/>
            <p:cNvSpPr txBox="1"/>
            <p:nvPr/>
          </p:nvSpPr>
          <p:spPr>
            <a:xfrm>
              <a:off x="6018275" y="1233800"/>
              <a:ext cx="2557716" cy="429600"/>
            </a:xfrm>
            <a:prstGeom prst="rect">
              <a:avLst/>
            </a:prstGeom>
            <a:noFill/>
            <a:ln>
              <a:noFill/>
            </a:ln>
          </p:spPr>
          <p:txBody>
            <a:bodyPr spcFirstLastPara="1" wrap="square" lIns="121900" tIns="121900" rIns="121900" bIns="121900" anchor="ctr" anchorCtr="0">
              <a:noAutofit/>
            </a:bodyPr>
            <a:lstStyle/>
            <a:p>
              <a:r>
                <a:rPr lang="en-US" sz="2400" b="1" dirty="0">
                  <a:solidFill>
                    <a:schemeClr val="accent1">
                      <a:lumMod val="50000"/>
                    </a:schemeClr>
                  </a:solidFill>
                  <a:latin typeface="Arial"/>
                  <a:cs typeface="Arial"/>
                </a:rPr>
                <a:t>Food supplements</a:t>
              </a:r>
              <a:r>
                <a:rPr lang="en-US" sz="2000" dirty="0">
                  <a:latin typeface="Arial"/>
                  <a:cs typeface="Arial"/>
                </a:rPr>
                <a:t> </a:t>
              </a:r>
              <a:endParaRPr sz="2267" b="1"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190" name="Google Shape;190;p17"/>
            <p:cNvSpPr txBox="1"/>
            <p:nvPr/>
          </p:nvSpPr>
          <p:spPr>
            <a:xfrm>
              <a:off x="6054881" y="1694137"/>
              <a:ext cx="3025846" cy="534900"/>
            </a:xfrm>
            <a:prstGeom prst="rect">
              <a:avLst/>
            </a:prstGeom>
            <a:noFill/>
            <a:ln>
              <a:noFill/>
            </a:ln>
          </p:spPr>
          <p:txBody>
            <a:bodyPr spcFirstLastPara="1" wrap="square" lIns="121900" tIns="121900" rIns="121900" bIns="121900" anchor="ctr" anchorCtr="0">
              <a:noAutofit/>
            </a:bodyPr>
            <a:lstStyle/>
            <a:p>
              <a:pPr>
                <a:lnSpc>
                  <a:spcPct val="107000"/>
                </a:lnSpc>
                <a:tabLst>
                  <a:tab pos="457200" algn="l"/>
                </a:tabLst>
              </a:pPr>
              <a:r>
                <a:rPr lang="en-US" sz="1800" dirty="0">
                  <a:latin typeface="Arial"/>
                  <a:cs typeface="Arial"/>
                </a:rPr>
                <a:t>PEA, curcumin, CoQ10 can have disease modifying and/or anti-nociceptive effect.</a:t>
              </a:r>
            </a:p>
            <a:p>
              <a:pPr marR="0" lvl="0">
                <a:lnSpc>
                  <a:spcPct val="107000"/>
                </a:lnSpc>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4" name="Google Shape;194;p17"/>
          <p:cNvGrpSpPr/>
          <p:nvPr/>
        </p:nvGrpSpPr>
        <p:grpSpPr>
          <a:xfrm>
            <a:off x="8113295" y="3629280"/>
            <a:ext cx="3219490" cy="1175667"/>
            <a:chOff x="518532" y="1233800"/>
            <a:chExt cx="2596943" cy="881750"/>
          </a:xfrm>
        </p:grpSpPr>
        <p:sp>
          <p:nvSpPr>
            <p:cNvPr id="195" name="Google Shape;195;p17"/>
            <p:cNvSpPr txBox="1"/>
            <p:nvPr/>
          </p:nvSpPr>
          <p:spPr>
            <a:xfrm>
              <a:off x="518532" y="1233800"/>
              <a:ext cx="2596943" cy="429600"/>
            </a:xfrm>
            <a:prstGeom prst="rect">
              <a:avLst/>
            </a:prstGeom>
            <a:noFill/>
            <a:ln>
              <a:noFill/>
            </a:ln>
          </p:spPr>
          <p:txBody>
            <a:bodyPr spcFirstLastPara="1" wrap="square" lIns="121900" tIns="121900" rIns="121900" bIns="121900" anchor="ctr" anchorCtr="0">
              <a:noAutofit/>
            </a:bodyPr>
            <a:lstStyle/>
            <a:p>
              <a:r>
                <a:rPr lang="en-US" sz="2400" b="1" dirty="0">
                  <a:solidFill>
                    <a:srgbClr val="00508D"/>
                  </a:solidFill>
                  <a:latin typeface="Arial"/>
                  <a:cs typeface="Arial"/>
                </a:rPr>
                <a:t>Translation</a:t>
              </a:r>
              <a:endParaRPr sz="2267" b="1"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196" name="Google Shape;196;p17"/>
            <p:cNvSpPr txBox="1"/>
            <p:nvPr/>
          </p:nvSpPr>
          <p:spPr>
            <a:xfrm>
              <a:off x="1230875" y="1580650"/>
              <a:ext cx="1884600" cy="534900"/>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oogle Shape;194;p17">
            <a:extLst>
              <a:ext uri="{FF2B5EF4-FFF2-40B4-BE49-F238E27FC236}">
                <a16:creationId xmlns:a16="http://schemas.microsoft.com/office/drawing/2014/main" id="{2BFFE0FD-289D-FAC3-E7A4-DA59D8A2FEA7}"/>
              </a:ext>
            </a:extLst>
          </p:cNvPr>
          <p:cNvGrpSpPr/>
          <p:nvPr/>
        </p:nvGrpSpPr>
        <p:grpSpPr>
          <a:xfrm>
            <a:off x="480710" y="3379256"/>
            <a:ext cx="2604152" cy="650146"/>
            <a:chOff x="1732606" y="1536765"/>
            <a:chExt cx="1515406" cy="31173"/>
          </a:xfrm>
        </p:grpSpPr>
        <p:sp>
          <p:nvSpPr>
            <p:cNvPr id="3" name="Google Shape;195;p17">
              <a:extLst>
                <a:ext uri="{FF2B5EF4-FFF2-40B4-BE49-F238E27FC236}">
                  <a16:creationId xmlns:a16="http://schemas.microsoft.com/office/drawing/2014/main" id="{0C73C68E-98E8-AD85-8120-02ABFDC82AA6}"/>
                </a:ext>
              </a:extLst>
            </p:cNvPr>
            <p:cNvSpPr txBox="1"/>
            <p:nvPr/>
          </p:nvSpPr>
          <p:spPr>
            <a:xfrm>
              <a:off x="1751908" y="1536984"/>
              <a:ext cx="1496104" cy="28687"/>
            </a:xfrm>
            <a:prstGeom prst="rect">
              <a:avLst/>
            </a:prstGeom>
            <a:noFill/>
            <a:ln>
              <a:noFill/>
            </a:ln>
          </p:spPr>
          <p:txBody>
            <a:bodyPr spcFirstLastPara="1" wrap="square" lIns="121900" tIns="121900" rIns="121900" bIns="121900" anchor="ctr" anchorCtr="0">
              <a:noAutofit/>
            </a:bodyPr>
            <a:lstStyle/>
            <a:p>
              <a:r>
                <a:rPr lang="en-US" sz="2400" b="1" dirty="0">
                  <a:solidFill>
                    <a:srgbClr val="00508D"/>
                  </a:solidFill>
                  <a:latin typeface="Arial"/>
                  <a:cs typeface="Arial"/>
                </a:rPr>
                <a:t>OMICS</a:t>
              </a:r>
              <a:endParaRPr sz="2267" b="1"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4" name="Google Shape;196;p17">
              <a:extLst>
                <a:ext uri="{FF2B5EF4-FFF2-40B4-BE49-F238E27FC236}">
                  <a16:creationId xmlns:a16="http://schemas.microsoft.com/office/drawing/2014/main" id="{68DB83A1-E82C-4523-EFC4-EB5092D5CD3D}"/>
                </a:ext>
              </a:extLst>
            </p:cNvPr>
            <p:cNvSpPr txBox="1"/>
            <p:nvPr/>
          </p:nvSpPr>
          <p:spPr>
            <a:xfrm>
              <a:off x="1732606" y="1536765"/>
              <a:ext cx="1382869" cy="31173"/>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7" name="Google Shape;194;p17">
            <a:extLst>
              <a:ext uri="{FF2B5EF4-FFF2-40B4-BE49-F238E27FC236}">
                <a16:creationId xmlns:a16="http://schemas.microsoft.com/office/drawing/2014/main" id="{04567ECA-DF6F-FE36-7DD6-CFFE74290169}"/>
              </a:ext>
            </a:extLst>
          </p:cNvPr>
          <p:cNvGrpSpPr/>
          <p:nvPr/>
        </p:nvGrpSpPr>
        <p:grpSpPr>
          <a:xfrm>
            <a:off x="451536" y="1282740"/>
            <a:ext cx="3219490" cy="1175667"/>
            <a:chOff x="518532" y="1233800"/>
            <a:chExt cx="2596943" cy="881750"/>
          </a:xfrm>
        </p:grpSpPr>
        <p:sp>
          <p:nvSpPr>
            <p:cNvPr id="8" name="Google Shape;195;p17">
              <a:extLst>
                <a:ext uri="{FF2B5EF4-FFF2-40B4-BE49-F238E27FC236}">
                  <a16:creationId xmlns:a16="http://schemas.microsoft.com/office/drawing/2014/main" id="{626E1062-3820-F78C-B973-6E96A90B1FEE}"/>
                </a:ext>
              </a:extLst>
            </p:cNvPr>
            <p:cNvSpPr txBox="1"/>
            <p:nvPr/>
          </p:nvSpPr>
          <p:spPr>
            <a:xfrm>
              <a:off x="518532" y="1233800"/>
              <a:ext cx="2596943" cy="429600"/>
            </a:xfrm>
            <a:prstGeom prst="rect">
              <a:avLst/>
            </a:prstGeom>
            <a:noFill/>
            <a:ln>
              <a:noFill/>
            </a:ln>
          </p:spPr>
          <p:txBody>
            <a:bodyPr spcFirstLastPara="1" wrap="square" lIns="121900" tIns="121900" rIns="121900" bIns="121900" anchor="ctr" anchorCtr="0">
              <a:noAutofit/>
            </a:bodyPr>
            <a:lstStyle/>
            <a:p>
              <a:r>
                <a:rPr lang="en-US" sz="2400" b="1" dirty="0">
                  <a:solidFill>
                    <a:srgbClr val="002060"/>
                  </a:solidFill>
                  <a:latin typeface="Arial"/>
                  <a:cs typeface="Arial"/>
                </a:rPr>
                <a:t>Environment</a:t>
              </a:r>
              <a:endParaRPr sz="2267" b="1"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9" name="Google Shape;196;p17">
              <a:extLst>
                <a:ext uri="{FF2B5EF4-FFF2-40B4-BE49-F238E27FC236}">
                  <a16:creationId xmlns:a16="http://schemas.microsoft.com/office/drawing/2014/main" id="{FA9FE99C-786F-D3F1-D1BD-1A5F963F89CA}"/>
                </a:ext>
              </a:extLst>
            </p:cNvPr>
            <p:cNvSpPr txBox="1"/>
            <p:nvPr/>
          </p:nvSpPr>
          <p:spPr>
            <a:xfrm>
              <a:off x="1230875" y="1580650"/>
              <a:ext cx="1884600" cy="534900"/>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11" name="TextBox 10">
            <a:extLst>
              <a:ext uri="{FF2B5EF4-FFF2-40B4-BE49-F238E27FC236}">
                <a16:creationId xmlns:a16="http://schemas.microsoft.com/office/drawing/2014/main" id="{70C4C3C6-D1EE-C503-9E46-0D929A96E83A}"/>
              </a:ext>
            </a:extLst>
          </p:cNvPr>
          <p:cNvSpPr txBox="1"/>
          <p:nvPr/>
        </p:nvSpPr>
        <p:spPr>
          <a:xfrm>
            <a:off x="502611" y="1787392"/>
            <a:ext cx="3109677" cy="1477328"/>
          </a:xfrm>
          <a:prstGeom prst="rect">
            <a:avLst/>
          </a:prstGeom>
          <a:noFill/>
        </p:spPr>
        <p:txBody>
          <a:bodyPr wrap="square">
            <a:spAutoFit/>
          </a:bodyPr>
          <a:lstStyle/>
          <a:p>
            <a:r>
              <a:rPr lang="en-US" sz="1800" dirty="0">
                <a:solidFill>
                  <a:srgbClr val="002060"/>
                </a:solidFill>
                <a:latin typeface="Arial"/>
                <a:cs typeface="Arial"/>
              </a:rPr>
              <a:t>D</a:t>
            </a:r>
            <a:r>
              <a:rPr lang="en-US" sz="1800" dirty="0">
                <a:latin typeface="Arial"/>
                <a:cs typeface="Arial"/>
              </a:rPr>
              <a:t>iet and pleasure, emotional well-being may be helpful in ameliorating pain, reducing opioid requirement and improving survival in SCD</a:t>
            </a:r>
            <a:endParaRPr lang="en-US" dirty="0"/>
          </a:p>
        </p:txBody>
      </p:sp>
      <p:sp>
        <p:nvSpPr>
          <p:cNvPr id="13" name="TextBox 12">
            <a:extLst>
              <a:ext uri="{FF2B5EF4-FFF2-40B4-BE49-F238E27FC236}">
                <a16:creationId xmlns:a16="http://schemas.microsoft.com/office/drawing/2014/main" id="{28FB5A30-7CDF-4B8D-55D7-E4CACFEBB0FE}"/>
              </a:ext>
            </a:extLst>
          </p:cNvPr>
          <p:cNvSpPr txBox="1"/>
          <p:nvPr/>
        </p:nvSpPr>
        <p:spPr>
          <a:xfrm>
            <a:off x="507134" y="3956505"/>
            <a:ext cx="3310387" cy="2031325"/>
          </a:xfrm>
          <a:prstGeom prst="rect">
            <a:avLst/>
          </a:prstGeom>
          <a:noFill/>
        </p:spPr>
        <p:txBody>
          <a:bodyPr wrap="square">
            <a:spAutoFit/>
          </a:bodyPr>
          <a:lstStyle/>
          <a:p>
            <a:pPr>
              <a:buClr>
                <a:srgbClr val="FF6600"/>
              </a:buClr>
              <a:buSzPct val="140000"/>
            </a:pPr>
            <a:r>
              <a:rPr lang="en-US" sz="1800" dirty="0">
                <a:latin typeface="Arial"/>
                <a:cs typeface="Arial"/>
              </a:rPr>
              <a:t>To determine and validate gene/protein/metabolon signatures specific to individual comorbidities in persons with SCD and correlation with environmental and dietary factors.</a:t>
            </a:r>
          </a:p>
        </p:txBody>
      </p:sp>
      <p:sp>
        <p:nvSpPr>
          <p:cNvPr id="15" name="TextBox 14">
            <a:extLst>
              <a:ext uri="{FF2B5EF4-FFF2-40B4-BE49-F238E27FC236}">
                <a16:creationId xmlns:a16="http://schemas.microsoft.com/office/drawing/2014/main" id="{15B63C29-9818-E6A5-8F18-F7F3FC4D8ABC}"/>
              </a:ext>
            </a:extLst>
          </p:cNvPr>
          <p:cNvSpPr txBox="1"/>
          <p:nvPr/>
        </p:nvSpPr>
        <p:spPr>
          <a:xfrm>
            <a:off x="8174486" y="4165676"/>
            <a:ext cx="3789558" cy="2031325"/>
          </a:xfrm>
          <a:prstGeom prst="rect">
            <a:avLst/>
          </a:prstGeom>
          <a:noFill/>
        </p:spPr>
        <p:txBody>
          <a:bodyPr wrap="square">
            <a:spAutoFit/>
          </a:bodyPr>
          <a:lstStyle/>
          <a:p>
            <a:r>
              <a:rPr lang="en-US" sz="1800" dirty="0">
                <a:latin typeface="Arial"/>
                <a:cs typeface="Arial"/>
              </a:rPr>
              <a:t>Bench to bedside for biomarkers of pain and prevention/treatment of pain (transcranial focused ultrasound, targeting of proteases, cannabinoids including CBD, and integrative approaches – CBT, acupuncture, hypnosis, </a:t>
            </a:r>
            <a:r>
              <a:rPr lang="en-US" sz="1800" dirty="0" err="1">
                <a:latin typeface="Arial"/>
                <a:cs typeface="Arial"/>
              </a:rPr>
              <a:t>etc</a:t>
            </a:r>
            <a:r>
              <a:rPr lang="en-US" sz="1800" dirty="0">
                <a:latin typeface="Arial"/>
                <a:cs typeface="Arial"/>
              </a:rPr>
              <a:t>). </a:t>
            </a:r>
            <a:endParaRPr lang="en-US" dirty="0"/>
          </a:p>
        </p:txBody>
      </p:sp>
      <p:sp>
        <p:nvSpPr>
          <p:cNvPr id="18" name="Title 1">
            <a:extLst>
              <a:ext uri="{FF2B5EF4-FFF2-40B4-BE49-F238E27FC236}">
                <a16:creationId xmlns:a16="http://schemas.microsoft.com/office/drawing/2014/main" id="{20446D77-BBF7-8A3D-61C0-9E9CE2BC147C}"/>
              </a:ext>
            </a:extLst>
          </p:cNvPr>
          <p:cNvSpPr txBox="1">
            <a:spLocks/>
          </p:cNvSpPr>
          <p:nvPr/>
        </p:nvSpPr>
        <p:spPr>
          <a:xfrm>
            <a:off x="596348" y="159657"/>
            <a:ext cx="10861482" cy="92839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a:lstStyle>
          <a:p>
            <a:pPr algn="ctr"/>
            <a:r>
              <a:rPr lang="en-US" b="1" dirty="0"/>
              <a:t>Translation to improve SCD outcomes</a:t>
            </a:r>
          </a:p>
        </p:txBody>
      </p:sp>
    </p:spTree>
    <p:extLst>
      <p:ext uri="{BB962C8B-B14F-4D97-AF65-F5344CB8AC3E}">
        <p14:creationId xmlns:p14="http://schemas.microsoft.com/office/powerpoint/2010/main" val="22108402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888031" y="728260"/>
            <a:ext cx="10034276" cy="3631763"/>
          </a:xfrm>
          <a:prstGeom prst="rect">
            <a:avLst/>
          </a:prstGeom>
          <a:noFill/>
        </p:spPr>
        <p:txBody>
          <a:bodyPr wrap="square" rtlCol="0">
            <a:spAutoFit/>
          </a:bodyPr>
          <a:lstStyle/>
          <a:p>
            <a:pPr algn="ctr"/>
            <a:r>
              <a:rPr lang="en-US" sz="11500" dirty="0">
                <a:solidFill>
                  <a:srgbClr val="F6941F"/>
                </a:solidFill>
              </a:rPr>
              <a:t>Strategies for </a:t>
            </a:r>
          </a:p>
          <a:p>
            <a:pPr algn="ctr"/>
            <a:r>
              <a:rPr lang="en-US" sz="11500" dirty="0">
                <a:solidFill>
                  <a:srgbClr val="F6941F"/>
                </a:solidFill>
              </a:rPr>
              <a:t>Future Studies</a:t>
            </a:r>
          </a:p>
        </p:txBody>
      </p:sp>
    </p:spTree>
    <p:extLst>
      <p:ext uri="{BB962C8B-B14F-4D97-AF65-F5344CB8AC3E}">
        <p14:creationId xmlns:p14="http://schemas.microsoft.com/office/powerpoint/2010/main" val="621929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758051-26AB-2318-2D93-41765DF900A5}"/>
              </a:ext>
            </a:extLst>
          </p:cNvPr>
          <p:cNvSpPr txBox="1"/>
          <p:nvPr/>
        </p:nvSpPr>
        <p:spPr>
          <a:xfrm>
            <a:off x="1018573" y="1443207"/>
            <a:ext cx="10313042" cy="2862322"/>
          </a:xfrm>
          <a:prstGeom prst="rect">
            <a:avLst/>
          </a:prstGeom>
          <a:noFill/>
        </p:spPr>
        <p:txBody>
          <a:bodyPr wrap="square" rtlCol="0">
            <a:spAutoFit/>
          </a:bodyPr>
          <a:lstStyle/>
          <a:p>
            <a:endParaRPr lang="en-US" dirty="0"/>
          </a:p>
          <a:p>
            <a:pPr marL="285750" indent="-285750">
              <a:buFont typeface="Arial" panose="020B0604020202020204" pitchFamily="34" charset="0"/>
              <a:buChar char="•"/>
            </a:pPr>
            <a:r>
              <a:rPr lang="en-US" dirty="0"/>
              <a:t>Identifying biomarkers for pain in SCD has been identified as a high research priority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QST – may have been underestimating the sensitivity un the African American population. Norms from the literature were in adequate.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Needs cohesive measures and procedures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Listen to the patients and allow them to feed the paradigm.</a:t>
            </a:r>
          </a:p>
          <a:p>
            <a:endParaRPr lang="en-US" dirty="0"/>
          </a:p>
        </p:txBody>
      </p:sp>
      <p:sp>
        <p:nvSpPr>
          <p:cNvPr id="3" name="TextBox 2">
            <a:extLst>
              <a:ext uri="{FF2B5EF4-FFF2-40B4-BE49-F238E27FC236}">
                <a16:creationId xmlns:a16="http://schemas.microsoft.com/office/drawing/2014/main" id="{029452B0-DFCD-6F72-AB7D-60B93B2181FF}"/>
              </a:ext>
            </a:extLst>
          </p:cNvPr>
          <p:cNvSpPr txBox="1"/>
          <p:nvPr/>
        </p:nvSpPr>
        <p:spPr>
          <a:xfrm>
            <a:off x="532435" y="520861"/>
            <a:ext cx="6702604" cy="707886"/>
          </a:xfrm>
          <a:prstGeom prst="rect">
            <a:avLst/>
          </a:prstGeom>
          <a:noFill/>
        </p:spPr>
        <p:txBody>
          <a:bodyPr wrap="none" rtlCol="0">
            <a:spAutoFit/>
          </a:bodyPr>
          <a:lstStyle/>
          <a:p>
            <a:r>
              <a:rPr lang="en-US" sz="4000" b="1" dirty="0">
                <a:solidFill>
                  <a:schemeClr val="accent2"/>
                </a:solidFill>
              </a:rPr>
              <a:t>Suggestions For Future Studies</a:t>
            </a:r>
          </a:p>
        </p:txBody>
      </p:sp>
    </p:spTree>
    <p:extLst>
      <p:ext uri="{BB962C8B-B14F-4D97-AF65-F5344CB8AC3E}">
        <p14:creationId xmlns:p14="http://schemas.microsoft.com/office/powerpoint/2010/main" val="3473508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42DA677-060C-B95B-A327-7F7E8BDDD1D9}"/>
              </a:ext>
            </a:extLst>
          </p:cNvPr>
          <p:cNvSpPr txBox="1"/>
          <p:nvPr/>
        </p:nvSpPr>
        <p:spPr>
          <a:xfrm>
            <a:off x="2675377" y="384804"/>
            <a:ext cx="7352522" cy="5401479"/>
          </a:xfrm>
          <a:prstGeom prst="rect">
            <a:avLst/>
          </a:prstGeom>
          <a:noFill/>
        </p:spPr>
        <p:txBody>
          <a:bodyPr wrap="square" rtlCol="0">
            <a:spAutoFit/>
          </a:bodyPr>
          <a:lstStyle/>
          <a:p>
            <a:pPr algn="ctr"/>
            <a:r>
              <a:rPr lang="en-US" sz="11500" dirty="0">
                <a:solidFill>
                  <a:srgbClr val="F6941F"/>
                </a:solidFill>
              </a:rPr>
              <a:t>What is Sickle Cell Disease?</a:t>
            </a:r>
          </a:p>
        </p:txBody>
      </p:sp>
    </p:spTree>
    <p:extLst>
      <p:ext uri="{BB962C8B-B14F-4D97-AF65-F5344CB8AC3E}">
        <p14:creationId xmlns:p14="http://schemas.microsoft.com/office/powerpoint/2010/main" val="30942140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C8BA45-A295-1B07-2608-6C3F6BDEDB8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ED7A0C-5727-B643-B351-78A741BD378E}" type="slidenum">
              <a:rPr lang="en-US" smtClean="0"/>
              <a:pPr/>
              <a:t>50</a:t>
            </a:fld>
            <a:endParaRPr lang="en-US">
              <a:solidFill>
                <a:prstClr val="black">
                  <a:tint val="75000"/>
                </a:prstClr>
              </a:solidFill>
            </a:endParaRPr>
          </a:p>
        </p:txBody>
      </p:sp>
      <p:sp>
        <p:nvSpPr>
          <p:cNvPr id="3" name="TextBox 2">
            <a:extLst>
              <a:ext uri="{FF2B5EF4-FFF2-40B4-BE49-F238E27FC236}">
                <a16:creationId xmlns:a16="http://schemas.microsoft.com/office/drawing/2014/main" id="{F431000D-306E-229E-E167-932A8D64A7EF}"/>
              </a:ext>
            </a:extLst>
          </p:cNvPr>
          <p:cNvSpPr txBox="1"/>
          <p:nvPr/>
        </p:nvSpPr>
        <p:spPr>
          <a:xfrm>
            <a:off x="1" y="159026"/>
            <a:ext cx="12192000" cy="523220"/>
          </a:xfrm>
          <a:prstGeom prst="rect">
            <a:avLst/>
          </a:prstGeom>
          <a:solidFill>
            <a:srgbClr val="115740"/>
          </a:solidFill>
        </p:spPr>
        <p:txBody>
          <a:bodyPr wrap="square" rtlCol="0">
            <a:spAutoFit/>
          </a:bodyPr>
          <a:lstStyle/>
          <a:p>
            <a:pPr algn="ctr"/>
            <a:r>
              <a:rPr lang="en-US" sz="2800" dirty="0">
                <a:solidFill>
                  <a:srgbClr val="F6941F"/>
                </a:solidFill>
                <a:latin typeface="Arial" panose="020B0604020202020204" pitchFamily="34" charset="0"/>
                <a:cs typeface="Arial" panose="020B0604020202020204" pitchFamily="34" charset="0"/>
              </a:rPr>
              <a:t>Can the environment influence pain?</a:t>
            </a:r>
          </a:p>
        </p:txBody>
      </p:sp>
      <p:sp>
        <p:nvSpPr>
          <p:cNvPr id="4" name="TextBox 3">
            <a:extLst>
              <a:ext uri="{FF2B5EF4-FFF2-40B4-BE49-F238E27FC236}">
                <a16:creationId xmlns:a16="http://schemas.microsoft.com/office/drawing/2014/main" id="{06BF1BCF-B954-F5EE-38C1-C8CFCE9DE78C}"/>
              </a:ext>
            </a:extLst>
          </p:cNvPr>
          <p:cNvSpPr txBox="1"/>
          <p:nvPr/>
        </p:nvSpPr>
        <p:spPr>
          <a:xfrm>
            <a:off x="228600" y="1232452"/>
            <a:ext cx="11857383" cy="452431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Diet/nutrition</a:t>
            </a:r>
          </a:p>
          <a:p>
            <a:pPr algn="ctr"/>
            <a:r>
              <a:rPr lang="en-US" sz="2400" dirty="0">
                <a:latin typeface="Arial" panose="020B0604020202020204" pitchFamily="34" charset="0"/>
                <a:cs typeface="Arial" panose="020B0604020202020204" pitchFamily="34" charset="0"/>
              </a:rPr>
              <a:t>Company</a:t>
            </a:r>
          </a:p>
          <a:p>
            <a:pPr algn="ctr"/>
            <a:r>
              <a:rPr lang="en-US" sz="2400" dirty="0">
                <a:latin typeface="Arial" panose="020B0604020202020204" pitchFamily="34" charset="0"/>
                <a:cs typeface="Arial" panose="020B0604020202020204" pitchFamily="34" charset="0"/>
              </a:rPr>
              <a:t>Social isolation</a:t>
            </a:r>
          </a:p>
          <a:p>
            <a:pPr algn="ctr"/>
            <a:r>
              <a:rPr lang="en-US" sz="2400" dirty="0">
                <a:latin typeface="Arial" panose="020B0604020202020204" pitchFamily="34" charset="0"/>
                <a:cs typeface="Arial" panose="020B0604020202020204" pitchFamily="34" charset="0"/>
              </a:rPr>
              <a:t>Loneliness</a:t>
            </a:r>
          </a:p>
          <a:p>
            <a:pPr algn="ctr"/>
            <a:r>
              <a:rPr lang="en-US" sz="2400" dirty="0">
                <a:latin typeface="Arial" panose="020B0604020202020204" pitchFamily="34" charset="0"/>
                <a:cs typeface="Arial" panose="020B0604020202020204" pitchFamily="34" charset="0"/>
              </a:rPr>
              <a:t>Stigma</a:t>
            </a:r>
          </a:p>
          <a:p>
            <a:pPr algn="ctr"/>
            <a:r>
              <a:rPr lang="en-US" sz="2400" dirty="0">
                <a:latin typeface="Arial" panose="020B0604020202020204" pitchFamily="34" charset="0"/>
                <a:cs typeface="Arial" panose="020B0604020202020204" pitchFamily="34" charset="0"/>
              </a:rPr>
              <a:t>Sleep</a:t>
            </a:r>
          </a:p>
          <a:p>
            <a:pPr algn="ctr"/>
            <a:r>
              <a:rPr lang="en-US" sz="2400" dirty="0">
                <a:latin typeface="Arial" panose="020B0604020202020204" pitchFamily="34" charset="0"/>
                <a:cs typeface="Arial" panose="020B0604020202020204" pitchFamily="34" charset="0"/>
              </a:rPr>
              <a:t>Pleasure</a:t>
            </a:r>
          </a:p>
          <a:p>
            <a:pPr algn="ctr"/>
            <a:r>
              <a:rPr lang="en-US" sz="2400" dirty="0">
                <a:latin typeface="Arial" panose="020B0604020202020204" pitchFamily="34" charset="0"/>
                <a:cs typeface="Arial" panose="020B0604020202020204" pitchFamily="34" charset="0"/>
              </a:rPr>
              <a:t>Trauma</a:t>
            </a:r>
          </a:p>
          <a:p>
            <a:pPr algn="ctr"/>
            <a:r>
              <a:rPr lang="en-US" sz="2400" dirty="0">
                <a:latin typeface="Arial" panose="020B0604020202020204" pitchFamily="34" charset="0"/>
                <a:cs typeface="Arial" panose="020B0604020202020204" pitchFamily="34" charset="0"/>
              </a:rPr>
              <a:t>Depression </a:t>
            </a:r>
          </a:p>
          <a:p>
            <a:pPr algn="ctr"/>
            <a:r>
              <a:rPr lang="en-US" sz="2400" dirty="0">
                <a:latin typeface="Arial" panose="020B0604020202020204" pitchFamily="34" charset="0"/>
                <a:cs typeface="Arial" panose="020B0604020202020204" pitchFamily="34" charset="0"/>
              </a:rPr>
              <a:t>Anxiety</a:t>
            </a:r>
          </a:p>
          <a:p>
            <a:pPr algn="ctr"/>
            <a:r>
              <a:rPr lang="en-US" sz="2400" dirty="0">
                <a:latin typeface="Arial" panose="020B0604020202020204" pitchFamily="34" charset="0"/>
                <a:cs typeface="Arial" panose="020B0604020202020204" pitchFamily="34" charset="0"/>
              </a:rPr>
              <a:t>Food supplements</a:t>
            </a:r>
          </a:p>
          <a:p>
            <a:pPr algn="ct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70839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41B52E5-88EF-CC4B-5298-8353B142FC5D}"/>
              </a:ext>
            </a:extLst>
          </p:cNvPr>
          <p:cNvSpPr>
            <a:spLocks noGrp="1"/>
          </p:cNvSpPr>
          <p:nvPr>
            <p:ph type="title"/>
          </p:nvPr>
        </p:nvSpPr>
        <p:spPr>
          <a:xfrm>
            <a:off x="0" y="159657"/>
            <a:ext cx="12192000" cy="791029"/>
          </a:xfrm>
          <a:solidFill>
            <a:srgbClr val="115740"/>
          </a:solidFill>
        </p:spPr>
        <p:txBody>
          <a:bodyPr>
            <a:normAutofit fontScale="90000"/>
          </a:bodyPr>
          <a:lstStyle/>
          <a:p>
            <a:pPr algn="ctr"/>
            <a:r>
              <a:rPr lang="en-US" sz="2800" dirty="0">
                <a:solidFill>
                  <a:schemeClr val="bg1"/>
                </a:solidFill>
                <a:latin typeface="Arial" panose="020B0604020202020204" pitchFamily="34" charset="0"/>
                <a:cs typeface="Arial" panose="020B0604020202020204" pitchFamily="34" charset="0"/>
              </a:rPr>
              <a:t>Targeting peripheral and central mechanisms of SCD (Disease modifying and/or anti-nociceptive effect)</a:t>
            </a:r>
          </a:p>
        </p:txBody>
      </p:sp>
      <p:sp>
        <p:nvSpPr>
          <p:cNvPr id="4" name="Slide Number Placeholder 3"/>
          <p:cNvSpPr>
            <a:spLocks noGrp="1"/>
          </p:cNvSpPr>
          <p:nvPr>
            <p:ph type="sldNum" sz="quarter" idx="12"/>
          </p:nvPr>
        </p:nvSpPr>
        <p:spPr/>
        <p:txBody>
          <a:bodyPr/>
          <a:lstStyle/>
          <a:p>
            <a:fld id="{B627F35D-8E93-224B-8002-CFA3C7E1BA5F}" type="slidenum">
              <a:rPr lang="en-US" smtClean="0">
                <a:solidFill>
                  <a:prstClr val="black">
                    <a:tint val="75000"/>
                  </a:prstClr>
                </a:solidFill>
              </a:rPr>
              <a:pPr/>
              <a:t>51</a:t>
            </a:fld>
            <a:endParaRPr lang="en-US">
              <a:solidFill>
                <a:prstClr val="black">
                  <a:tint val="75000"/>
                </a:prstClr>
              </a:solidFill>
            </a:endParaRPr>
          </a:p>
        </p:txBody>
      </p:sp>
      <p:pic>
        <p:nvPicPr>
          <p:cNvPr id="2" name="Picture 1">
            <a:extLst>
              <a:ext uri="{FF2B5EF4-FFF2-40B4-BE49-F238E27FC236}">
                <a16:creationId xmlns:a16="http://schemas.microsoft.com/office/drawing/2014/main" id="{22C043F8-F2B4-D6D7-01B3-B2B06E0177C9}"/>
              </a:ext>
            </a:extLst>
          </p:cNvPr>
          <p:cNvPicPr>
            <a:picLocks noChangeAspect="1"/>
          </p:cNvPicPr>
          <p:nvPr/>
        </p:nvPicPr>
        <p:blipFill>
          <a:blip r:embed="rId4"/>
          <a:stretch>
            <a:fillRect/>
          </a:stretch>
        </p:blipFill>
        <p:spPr>
          <a:xfrm>
            <a:off x="1943099" y="1225563"/>
            <a:ext cx="7583557" cy="5094753"/>
          </a:xfrm>
          <a:prstGeom prst="rect">
            <a:avLst/>
          </a:prstGeom>
        </p:spPr>
      </p:pic>
      <p:sp>
        <p:nvSpPr>
          <p:cNvPr id="3" name="TextBox 2">
            <a:extLst>
              <a:ext uri="{FF2B5EF4-FFF2-40B4-BE49-F238E27FC236}">
                <a16:creationId xmlns:a16="http://schemas.microsoft.com/office/drawing/2014/main" id="{A57A29C1-18FA-9CE5-74FF-AD11A6051762}"/>
              </a:ext>
            </a:extLst>
          </p:cNvPr>
          <p:cNvSpPr txBox="1"/>
          <p:nvPr/>
        </p:nvSpPr>
        <p:spPr>
          <a:xfrm>
            <a:off x="9526657" y="5846488"/>
            <a:ext cx="3113562"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Sagi</a:t>
            </a:r>
            <a:r>
              <a:rPr lang="en-US" sz="1400" dirty="0">
                <a:latin typeface="Arial" panose="020B0604020202020204" pitchFamily="34" charset="0"/>
                <a:cs typeface="Arial" panose="020B0604020202020204" pitchFamily="34" charset="0"/>
              </a:rPr>
              <a:t> et al., </a:t>
            </a:r>
            <a:r>
              <a:rPr lang="en-US" sz="1400" dirty="0" err="1">
                <a:latin typeface="Arial" panose="020B0604020202020204" pitchFamily="34" charset="0"/>
                <a:cs typeface="Arial" panose="020B0604020202020204" pitchFamily="34" charset="0"/>
              </a:rPr>
              <a:t>Transl</a:t>
            </a:r>
            <a:r>
              <a:rPr lang="en-US" sz="1400" dirty="0">
                <a:latin typeface="Arial" panose="020B0604020202020204" pitchFamily="34" charset="0"/>
                <a:cs typeface="Arial" panose="020B0604020202020204" pitchFamily="34" charset="0"/>
              </a:rPr>
              <a:t> Res 2021</a:t>
            </a:r>
          </a:p>
        </p:txBody>
      </p:sp>
    </p:spTree>
    <p:custDataLst>
      <p:tags r:id="rId1"/>
    </p:custDataLst>
    <p:extLst>
      <p:ext uri="{BB962C8B-B14F-4D97-AF65-F5344CB8AC3E}">
        <p14:creationId xmlns:p14="http://schemas.microsoft.com/office/powerpoint/2010/main" val="39345314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B0C7-7C26-A94C-909C-C6DCF301C71B}"/>
              </a:ext>
            </a:extLst>
          </p:cNvPr>
          <p:cNvSpPr>
            <a:spLocks noGrp="1"/>
          </p:cNvSpPr>
          <p:nvPr>
            <p:ph type="ctrTitle"/>
          </p:nvPr>
        </p:nvSpPr>
        <p:spPr/>
        <p:txBody>
          <a:bodyPr/>
          <a:lstStyle/>
          <a:p>
            <a:r>
              <a:rPr lang="en-US" b="1" dirty="0"/>
              <a:t>THANK YOU</a:t>
            </a:r>
          </a:p>
        </p:txBody>
      </p:sp>
    </p:spTree>
    <p:extLst>
      <p:ext uri="{BB962C8B-B14F-4D97-AF65-F5344CB8AC3E}">
        <p14:creationId xmlns:p14="http://schemas.microsoft.com/office/powerpoint/2010/main" val="35922191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9B0C7-7C26-A94C-909C-C6DCF301C71B}"/>
              </a:ext>
            </a:extLst>
          </p:cNvPr>
          <p:cNvSpPr>
            <a:spLocks noGrp="1"/>
          </p:cNvSpPr>
          <p:nvPr>
            <p:ph type="ctrTitle"/>
          </p:nvPr>
        </p:nvSpPr>
        <p:spPr/>
        <p:txBody>
          <a:bodyPr/>
          <a:lstStyle/>
          <a:p>
            <a:r>
              <a:rPr lang="en-US" b="1" dirty="0">
                <a:solidFill>
                  <a:srgbClr val="F6941F"/>
                </a:solidFill>
              </a:rPr>
              <a:t>Questions?</a:t>
            </a:r>
          </a:p>
        </p:txBody>
      </p:sp>
    </p:spTree>
    <p:extLst>
      <p:ext uri="{BB962C8B-B14F-4D97-AF65-F5344CB8AC3E}">
        <p14:creationId xmlns:p14="http://schemas.microsoft.com/office/powerpoint/2010/main" val="2393956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earing glasses and smiling at the camera&#10;&#10;Description automatically generated">
            <a:extLst>
              <a:ext uri="{FF2B5EF4-FFF2-40B4-BE49-F238E27FC236}">
                <a16:creationId xmlns:a16="http://schemas.microsoft.com/office/drawing/2014/main" id="{BC23D205-314C-42C1-AEB4-9F0A29C17FE1}"/>
              </a:ext>
            </a:extLst>
          </p:cNvPr>
          <p:cNvPicPr>
            <a:picLocks noChangeAspect="1"/>
          </p:cNvPicPr>
          <p:nvPr/>
        </p:nvPicPr>
        <p:blipFill rotWithShape="1">
          <a:blip r:embed="rId3" cstate="hqprint">
            <a:alphaModFix/>
            <a:extLst>
              <a:ext uri="{28A0092B-C50C-407E-A947-70E740481C1C}">
                <a14:useLocalDpi xmlns:a14="http://schemas.microsoft.com/office/drawing/2010/main" val="0"/>
              </a:ext>
            </a:extLst>
          </a:blip>
          <a:srcRect l="5223" r="173"/>
          <a:stretch/>
        </p:blipFill>
        <p:spPr>
          <a:xfrm>
            <a:off x="5532120" y="-1"/>
            <a:ext cx="6659575" cy="6858001"/>
          </a:xfrm>
          <a:prstGeom prst="rect">
            <a:avLst/>
          </a:prstGeom>
        </p:spPr>
      </p:pic>
      <p:sp>
        <p:nvSpPr>
          <p:cNvPr id="2" name="Title 1">
            <a:extLst>
              <a:ext uri="{FF2B5EF4-FFF2-40B4-BE49-F238E27FC236}">
                <a16:creationId xmlns:a16="http://schemas.microsoft.com/office/drawing/2014/main" id="{26E184FD-6430-41A1-8EED-143BD82F8DB7}"/>
              </a:ext>
            </a:extLst>
          </p:cNvPr>
          <p:cNvSpPr>
            <a:spLocks noGrp="1"/>
          </p:cNvSpPr>
          <p:nvPr>
            <p:ph type="title"/>
          </p:nvPr>
        </p:nvSpPr>
        <p:spPr>
          <a:xfrm>
            <a:off x="0" y="396240"/>
            <a:ext cx="5614677" cy="685800"/>
          </a:xfrm>
        </p:spPr>
        <p:txBody>
          <a:bodyPr vert="horz" lIns="91440" tIns="45720" rIns="91440" bIns="45720" rtlCol="0" anchor="t">
            <a:normAutofit/>
          </a:bodyPr>
          <a:lstStyle/>
          <a:p>
            <a:pPr eaLnBrk="1" hangingPunct="1">
              <a:lnSpc>
                <a:spcPct val="90000"/>
              </a:lnSpc>
            </a:pPr>
            <a:r>
              <a:rPr lang="en-US" sz="4000" kern="1200" dirty="0">
                <a:latin typeface="+mj-lt"/>
                <a:ea typeface="+mj-ea"/>
                <a:cs typeface="+mj-cs"/>
              </a:rPr>
              <a:t>Contact Information</a:t>
            </a:r>
          </a:p>
        </p:txBody>
      </p:sp>
      <p:sp>
        <p:nvSpPr>
          <p:cNvPr id="5" name="TextBox 4">
            <a:extLst>
              <a:ext uri="{FF2B5EF4-FFF2-40B4-BE49-F238E27FC236}">
                <a16:creationId xmlns:a16="http://schemas.microsoft.com/office/drawing/2014/main" id="{44BDFD8C-15E7-49B0-A7AD-D36C234BE7FA}"/>
              </a:ext>
            </a:extLst>
          </p:cNvPr>
          <p:cNvSpPr txBox="1"/>
          <p:nvPr/>
        </p:nvSpPr>
        <p:spPr>
          <a:xfrm>
            <a:off x="59085" y="2751890"/>
            <a:ext cx="5170518" cy="1631216"/>
          </a:xfrm>
          <a:prstGeom prst="rect">
            <a:avLst/>
          </a:prstGeom>
          <a:noFill/>
        </p:spPr>
        <p:txBody>
          <a:bodyPr wrap="none" rtlCol="0">
            <a:spAutoFit/>
          </a:bodyPr>
          <a:lstStyle/>
          <a:p>
            <a:pPr algn="ctr"/>
            <a:r>
              <a:rPr lang="en-US" sz="2800" b="1" dirty="0">
                <a:solidFill>
                  <a:schemeClr val="bg1"/>
                </a:solidFill>
                <a:latin typeface="+mn-lt"/>
              </a:rPr>
              <a:t>Keesha L (Powell)</a:t>
            </a:r>
            <a:r>
              <a:rPr lang="en-US" sz="2800" b="1" dirty="0">
                <a:solidFill>
                  <a:schemeClr val="bg1"/>
                </a:solidFill>
              </a:rPr>
              <a:t> </a:t>
            </a:r>
            <a:r>
              <a:rPr lang="en-US" sz="2800" b="1" dirty="0">
                <a:solidFill>
                  <a:schemeClr val="bg1"/>
                </a:solidFill>
                <a:latin typeface="+mn-lt"/>
              </a:rPr>
              <a:t>Roach, PhD, RN</a:t>
            </a:r>
            <a:endParaRPr lang="en-US" b="1" dirty="0">
              <a:solidFill>
                <a:schemeClr val="bg1"/>
              </a:solidFill>
              <a:latin typeface="+mn-lt"/>
            </a:endParaRPr>
          </a:p>
          <a:p>
            <a:pPr algn="ctr"/>
            <a:r>
              <a:rPr lang="en-US" dirty="0">
                <a:solidFill>
                  <a:schemeClr val="bg1"/>
                </a:solidFill>
                <a:latin typeface="+mn-lt"/>
              </a:rPr>
              <a:t>University of Tennessee Health science Center</a:t>
            </a:r>
          </a:p>
          <a:p>
            <a:pPr algn="ctr"/>
            <a:r>
              <a:rPr lang="en-US" dirty="0">
                <a:solidFill>
                  <a:schemeClr val="bg1"/>
                </a:solidFill>
                <a:latin typeface="+mn-lt"/>
              </a:rPr>
              <a:t>Assistant Professor</a:t>
            </a:r>
          </a:p>
          <a:p>
            <a:pPr algn="ctr"/>
            <a:r>
              <a:rPr lang="en-US" dirty="0">
                <a:solidFill>
                  <a:schemeClr val="bg1"/>
                </a:solidFill>
                <a:latin typeface="+mn-lt"/>
                <a:hlinkClick r:id="rId4">
                  <a:extLst>
                    <a:ext uri="{A12FA001-AC4F-418D-AE19-62706E023703}">
                      <ahyp:hlinkClr xmlns:ahyp="http://schemas.microsoft.com/office/drawing/2018/hyperlinkcolor" val="tx"/>
                    </a:ext>
                  </a:extLst>
                </a:hlinkClick>
              </a:rPr>
              <a:t>kroach10@uthsc.edu</a:t>
            </a:r>
            <a:endParaRPr lang="en-US" dirty="0">
              <a:solidFill>
                <a:schemeClr val="bg1"/>
              </a:solidFill>
              <a:latin typeface="+mn-lt"/>
            </a:endParaRPr>
          </a:p>
          <a:p>
            <a:pPr algn="ctr"/>
            <a:r>
              <a:rPr lang="en-US" dirty="0">
                <a:solidFill>
                  <a:schemeClr val="bg1"/>
                </a:solidFill>
              </a:rPr>
              <a:t>(312) 952-1317</a:t>
            </a:r>
            <a:endParaRPr lang="en-US" dirty="0">
              <a:solidFill>
                <a:schemeClr val="bg1"/>
              </a:solidFill>
              <a:latin typeface="+mn-lt"/>
            </a:endParaRPr>
          </a:p>
        </p:txBody>
      </p:sp>
      <p:sp>
        <p:nvSpPr>
          <p:cNvPr id="6" name="Rectangle 5">
            <a:extLst>
              <a:ext uri="{FF2B5EF4-FFF2-40B4-BE49-F238E27FC236}">
                <a16:creationId xmlns:a16="http://schemas.microsoft.com/office/drawing/2014/main" id="{F428267C-0355-4E3C-A2DA-0B8E68E55FB5}"/>
              </a:ext>
            </a:extLst>
          </p:cNvPr>
          <p:cNvSpPr/>
          <p:nvPr/>
        </p:nvSpPr>
        <p:spPr>
          <a:xfrm>
            <a:off x="100282" y="6276201"/>
            <a:ext cx="4495800" cy="553998"/>
          </a:xfrm>
          <a:prstGeom prst="rect">
            <a:avLst/>
          </a:prstGeom>
        </p:spPr>
        <p:txBody>
          <a:bodyPr wrap="square">
            <a:spAutoFit/>
          </a:bodyPr>
          <a:lstStyle/>
          <a:p>
            <a:r>
              <a:rPr lang="en-US" sz="1000" dirty="0" err="1">
                <a:solidFill>
                  <a:schemeClr val="bg1"/>
                </a:solidFill>
              </a:rPr>
              <a:t>Pubmed</a:t>
            </a:r>
            <a:endParaRPr lang="en-US" sz="1000" dirty="0">
              <a:solidFill>
                <a:schemeClr val="bg1"/>
              </a:solidFill>
            </a:endParaRPr>
          </a:p>
          <a:p>
            <a:r>
              <a:rPr lang="en-US" sz="1000" dirty="0">
                <a:solidFill>
                  <a:schemeClr val="bg1"/>
                </a:solidFill>
              </a:rPr>
              <a:t>https://www.ncbi.nlm.nih.gov/sites/myncbi/keesha.roach.1/bibliography/54291144/public/?sort=date&amp;direction=ascending</a:t>
            </a:r>
          </a:p>
        </p:txBody>
      </p:sp>
    </p:spTree>
    <p:extLst>
      <p:ext uri="{BB962C8B-B14F-4D97-AF65-F5344CB8AC3E}">
        <p14:creationId xmlns:p14="http://schemas.microsoft.com/office/powerpoint/2010/main" val="28132403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4ED7A0C-5727-B643-B351-78A741BD378E}" type="slidenum">
              <a:rPr lang="en-US" smtClean="0"/>
              <a:pPr/>
              <a:t>55</a:t>
            </a:fld>
            <a:endParaRPr lang="en-US">
              <a:solidFill>
                <a:prstClr val="black">
                  <a:tint val="75000"/>
                </a:prstClr>
              </a:solidFill>
            </a:endParaRPr>
          </a:p>
        </p:txBody>
      </p:sp>
      <p:sp>
        <p:nvSpPr>
          <p:cNvPr id="3" name="TextBox 2">
            <a:extLst>
              <a:ext uri="{FF2B5EF4-FFF2-40B4-BE49-F238E27FC236}">
                <a16:creationId xmlns:a16="http://schemas.microsoft.com/office/drawing/2014/main" id="{F0B7AC33-6232-8C98-75A4-14C3951E83EA}"/>
              </a:ext>
            </a:extLst>
          </p:cNvPr>
          <p:cNvSpPr txBox="1"/>
          <p:nvPr/>
        </p:nvSpPr>
        <p:spPr>
          <a:xfrm>
            <a:off x="862259" y="350500"/>
            <a:ext cx="10842061" cy="6001643"/>
          </a:xfrm>
          <a:prstGeom prst="rect">
            <a:avLst/>
          </a:prstGeom>
          <a:noFill/>
        </p:spPr>
        <p:txBody>
          <a:bodyPr wrap="square" rtlCol="0">
            <a:spAutoFit/>
          </a:bodyPr>
          <a:lstStyle/>
          <a:p>
            <a:pPr marL="342900" indent="-342900">
              <a:buAutoNum type="arabicPeriod"/>
            </a:pPr>
            <a:r>
              <a:rPr lang="en-US" sz="2400" dirty="0">
                <a:solidFill>
                  <a:srgbClr val="7030A0"/>
                </a:solidFill>
                <a:latin typeface="Arial" panose="020B0604020202020204" pitchFamily="34" charset="0"/>
                <a:cs typeface="Arial" panose="020B0604020202020204" pitchFamily="34" charset="0"/>
              </a:rPr>
              <a:t>Prevent pain at its source from being evoked </a:t>
            </a:r>
          </a:p>
          <a:p>
            <a:r>
              <a:rPr lang="en-US" sz="2400" dirty="0">
                <a:latin typeface="Arial" panose="020B0604020202020204" pitchFamily="34" charset="0"/>
                <a:cs typeface="Arial" panose="020B0604020202020204" pitchFamily="34" charset="0"/>
              </a:rPr>
              <a:t>Target the disease process that evokes the nervous system to transmit pain</a:t>
            </a:r>
          </a:p>
          <a:p>
            <a:endParaRPr lang="en-US" sz="2400" dirty="0">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2. Disease modifying strategies (disease specific)</a:t>
            </a:r>
          </a:p>
          <a:p>
            <a:r>
              <a:rPr lang="en-US" sz="2400" dirty="0">
                <a:latin typeface="Arial" panose="020B0604020202020204" pitchFamily="34" charset="0"/>
                <a:cs typeface="Arial" panose="020B0604020202020204" pitchFamily="34" charset="0"/>
              </a:rPr>
              <a:t>Through the induction of </a:t>
            </a:r>
            <a:r>
              <a:rPr lang="en-US" sz="2400" dirty="0" err="1">
                <a:latin typeface="Arial" panose="020B0604020202020204" pitchFamily="34" charset="0"/>
                <a:cs typeface="Arial" panose="020B0604020202020204" pitchFamily="34" charset="0"/>
              </a:rPr>
              <a:t>HbF</a:t>
            </a:r>
            <a:r>
              <a:rPr lang="en-US" sz="2400" dirty="0">
                <a:latin typeface="Arial" panose="020B0604020202020204" pitchFamily="34" charset="0"/>
                <a:cs typeface="Arial" panose="020B0604020202020204" pitchFamily="34" charset="0"/>
              </a:rPr>
              <a:t>; RBC hydration; target leukocytes, cytokines, and inflammatory markers</a:t>
            </a:r>
          </a:p>
          <a:p>
            <a:r>
              <a:rPr lang="en-US" sz="2400" dirty="0">
                <a:solidFill>
                  <a:srgbClr val="7030A0"/>
                </a:solidFill>
                <a:latin typeface="Arial" panose="020B0604020202020204" pitchFamily="34" charset="0"/>
                <a:cs typeface="Arial" panose="020B0604020202020204" pitchFamily="34" charset="0"/>
              </a:rPr>
              <a:t>Hydroxyurea, </a:t>
            </a:r>
            <a:r>
              <a:rPr lang="en-US" sz="2400" dirty="0" err="1">
                <a:solidFill>
                  <a:srgbClr val="7030A0"/>
                </a:solidFill>
                <a:latin typeface="Arial" panose="020B0604020202020204" pitchFamily="34" charset="0"/>
                <a:cs typeface="Arial" panose="020B0604020202020204" pitchFamily="34" charset="0"/>
              </a:rPr>
              <a:t>Sanguinate</a:t>
            </a:r>
            <a:r>
              <a:rPr lang="en-US" sz="2400" dirty="0">
                <a:solidFill>
                  <a:srgbClr val="7030A0"/>
                </a:solidFill>
                <a:latin typeface="Arial" panose="020B0604020202020204" pitchFamily="34" charset="0"/>
                <a:cs typeface="Arial" panose="020B0604020202020204" pitchFamily="34" charset="0"/>
              </a:rPr>
              <a:t>, anti-sickling agents, antioxidant therapy,</a:t>
            </a:r>
          </a:p>
          <a:p>
            <a:endParaRPr lang="en-US" sz="2400" dirty="0">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3. Treat pain once it is evoked</a:t>
            </a:r>
          </a:p>
          <a:p>
            <a:r>
              <a:rPr lang="en-US" sz="2400" dirty="0">
                <a:latin typeface="Arial" panose="020B0604020202020204" pitchFamily="34" charset="0"/>
                <a:cs typeface="Arial" panose="020B0604020202020204" pitchFamily="34" charset="0"/>
              </a:rPr>
              <a:t>Target the nociceptive mechanisms</a:t>
            </a:r>
          </a:p>
          <a:p>
            <a:r>
              <a:rPr lang="en-US" sz="2400" dirty="0">
                <a:solidFill>
                  <a:srgbClr val="7030A0"/>
                </a:solidFill>
                <a:latin typeface="Arial" panose="020B0604020202020204" pitchFamily="34" charset="0"/>
                <a:cs typeface="Arial" panose="020B0604020202020204" pitchFamily="34" charset="0"/>
              </a:rPr>
              <a:t>Analgesics: Opioids, NSAIDs, Integrative approaches </a:t>
            </a:r>
          </a:p>
          <a:p>
            <a:endParaRPr lang="en-US" sz="2400" dirty="0">
              <a:solidFill>
                <a:srgbClr val="7030A0"/>
              </a:solidFill>
              <a:latin typeface="Arial" panose="020B0604020202020204" pitchFamily="34" charset="0"/>
              <a:cs typeface="Arial" panose="020B0604020202020204" pitchFamily="34" charset="0"/>
            </a:endParaRPr>
          </a:p>
          <a:p>
            <a:r>
              <a:rPr lang="en-US" sz="2400" dirty="0">
                <a:solidFill>
                  <a:srgbClr val="7030A0"/>
                </a:solidFill>
                <a:latin typeface="Arial" panose="020B0604020202020204" pitchFamily="34" charset="0"/>
                <a:cs typeface="Arial" panose="020B0604020202020204" pitchFamily="34" charset="0"/>
              </a:rPr>
              <a:t>4. Perception modulation</a:t>
            </a:r>
          </a:p>
          <a:p>
            <a:r>
              <a:rPr lang="en-US" sz="2400" dirty="0">
                <a:latin typeface="Arial" panose="020B0604020202020204" pitchFamily="34" charset="0"/>
                <a:cs typeface="Arial" panose="020B0604020202020204" pitchFamily="34" charset="0"/>
              </a:rPr>
              <a:t>Target the brain and top-down spinothalamic system</a:t>
            </a:r>
          </a:p>
          <a:p>
            <a:r>
              <a:rPr lang="en-US" sz="2400" dirty="0">
                <a:solidFill>
                  <a:srgbClr val="7030A0"/>
                </a:solidFill>
                <a:latin typeface="Arial" panose="020B0604020202020204" pitchFamily="34" charset="0"/>
                <a:cs typeface="Arial" panose="020B0604020202020204" pitchFamily="34" charset="0"/>
              </a:rPr>
              <a:t>Mind-body, CBT, hypnosis, virtual reality, environment</a:t>
            </a:r>
          </a:p>
          <a:p>
            <a:pPr algn="ctr"/>
            <a:endParaRPr lang="en-US" sz="24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3170759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758051-26AB-2318-2D93-41765DF900A5}"/>
              </a:ext>
            </a:extLst>
          </p:cNvPr>
          <p:cNvSpPr txBox="1"/>
          <p:nvPr/>
        </p:nvSpPr>
        <p:spPr>
          <a:xfrm>
            <a:off x="1018573" y="1443207"/>
            <a:ext cx="10313042" cy="646331"/>
          </a:xfrm>
          <a:prstGeom prst="rect">
            <a:avLst/>
          </a:prstGeom>
          <a:noFill/>
        </p:spPr>
        <p:txBody>
          <a:bodyPr wrap="square" rtlCol="0">
            <a:spAutoFit/>
          </a:bodyPr>
          <a:lstStyle/>
          <a:p>
            <a:r>
              <a:rPr lang="en-US" dirty="0"/>
              <a:t>Awaiting opt put and analysis</a:t>
            </a:r>
          </a:p>
          <a:p>
            <a:endParaRPr lang="en-US" dirty="0"/>
          </a:p>
        </p:txBody>
      </p:sp>
      <p:sp>
        <p:nvSpPr>
          <p:cNvPr id="3" name="TextBox 2">
            <a:extLst>
              <a:ext uri="{FF2B5EF4-FFF2-40B4-BE49-F238E27FC236}">
                <a16:creationId xmlns:a16="http://schemas.microsoft.com/office/drawing/2014/main" id="{029452B0-DFCD-6F72-AB7D-60B93B2181FF}"/>
              </a:ext>
            </a:extLst>
          </p:cNvPr>
          <p:cNvSpPr txBox="1"/>
          <p:nvPr/>
        </p:nvSpPr>
        <p:spPr>
          <a:xfrm>
            <a:off x="532435" y="520861"/>
            <a:ext cx="5266442" cy="707886"/>
          </a:xfrm>
          <a:prstGeom prst="rect">
            <a:avLst/>
          </a:prstGeom>
          <a:noFill/>
        </p:spPr>
        <p:txBody>
          <a:bodyPr wrap="none" rtlCol="0">
            <a:spAutoFit/>
          </a:bodyPr>
          <a:lstStyle/>
          <a:p>
            <a:r>
              <a:rPr lang="en-US" sz="4000" b="1" dirty="0">
                <a:solidFill>
                  <a:schemeClr val="accent2"/>
                </a:solidFill>
              </a:rPr>
              <a:t>My Proteomics Findings</a:t>
            </a:r>
          </a:p>
        </p:txBody>
      </p:sp>
    </p:spTree>
    <p:extLst>
      <p:ext uri="{BB962C8B-B14F-4D97-AF65-F5344CB8AC3E}">
        <p14:creationId xmlns:p14="http://schemas.microsoft.com/office/powerpoint/2010/main" val="7572655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8EC83-8EF6-FE94-9043-06A99930F739}"/>
              </a:ext>
            </a:extLst>
          </p:cNvPr>
          <p:cNvSpPr>
            <a:spLocks noGrp="1"/>
          </p:cNvSpPr>
          <p:nvPr>
            <p:ph type="title"/>
          </p:nvPr>
        </p:nvSpPr>
        <p:spPr/>
        <p:txBody>
          <a:bodyPr/>
          <a:lstStyle/>
          <a:p>
            <a:r>
              <a:rPr lang="en-US" dirty="0"/>
              <a:t>SCD MORTALITY – IN THE U.S.</a:t>
            </a:r>
          </a:p>
        </p:txBody>
      </p:sp>
      <p:sp>
        <p:nvSpPr>
          <p:cNvPr id="3" name="Content Placeholder 2">
            <a:extLst>
              <a:ext uri="{FF2B5EF4-FFF2-40B4-BE49-F238E27FC236}">
                <a16:creationId xmlns:a16="http://schemas.microsoft.com/office/drawing/2014/main" id="{435734C9-88ED-2B72-97AD-2C21A09E67FA}"/>
              </a:ext>
            </a:extLst>
          </p:cNvPr>
          <p:cNvSpPr>
            <a:spLocks noGrp="1"/>
          </p:cNvSpPr>
          <p:nvPr>
            <p:ph sz="half" idx="1"/>
          </p:nvPr>
        </p:nvSpPr>
        <p:spPr>
          <a:xfrm>
            <a:off x="689610" y="2107247"/>
            <a:ext cx="5181600" cy="2643505"/>
          </a:xfrm>
        </p:spPr>
        <p:txBody>
          <a:bodyPr>
            <a:normAutofit/>
          </a:bodyPr>
          <a:lstStyle/>
          <a:p>
            <a:r>
              <a:rPr lang="en-US" dirty="0"/>
              <a:t>SCD-related death among Black or African-American children &lt;4 years of age fell by 42% from 1999 through 2002.</a:t>
            </a:r>
          </a:p>
          <a:p>
            <a:endParaRPr lang="en-US" dirty="0"/>
          </a:p>
        </p:txBody>
      </p:sp>
      <p:sp>
        <p:nvSpPr>
          <p:cNvPr id="4" name="Content Placeholder 3">
            <a:extLst>
              <a:ext uri="{FF2B5EF4-FFF2-40B4-BE49-F238E27FC236}">
                <a16:creationId xmlns:a16="http://schemas.microsoft.com/office/drawing/2014/main" id="{349AC47A-7FED-BB38-CB27-10B5B649CE5D}"/>
              </a:ext>
            </a:extLst>
          </p:cNvPr>
          <p:cNvSpPr>
            <a:spLocks noGrp="1"/>
          </p:cNvSpPr>
          <p:nvPr>
            <p:ph sz="half" idx="2"/>
          </p:nvPr>
        </p:nvSpPr>
        <p:spPr>
          <a:xfrm>
            <a:off x="6172200" y="2107247"/>
            <a:ext cx="5181600" cy="2494915"/>
          </a:xfrm>
        </p:spPr>
        <p:txBody>
          <a:bodyPr>
            <a:normAutofit/>
          </a:bodyPr>
          <a:lstStyle/>
          <a:p>
            <a:r>
              <a:rPr lang="en-US" dirty="0"/>
              <a:t>Coincided with the introduction the 7-valent pneumococcal conjugate vaccine (PCV-7) in 2000.</a:t>
            </a:r>
          </a:p>
          <a:p>
            <a:endParaRPr lang="en-US" dirty="0"/>
          </a:p>
        </p:txBody>
      </p:sp>
    </p:spTree>
    <p:extLst>
      <p:ext uri="{BB962C8B-B14F-4D97-AF65-F5344CB8AC3E}">
        <p14:creationId xmlns:p14="http://schemas.microsoft.com/office/powerpoint/2010/main" val="14882885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0165-9002-BCE1-31EB-B84FBCDB6869}"/>
              </a:ext>
            </a:extLst>
          </p:cNvPr>
          <p:cNvSpPr txBox="1">
            <a:spLocks/>
          </p:cNvSpPr>
          <p:nvPr/>
        </p:nvSpPr>
        <p:spPr>
          <a:xfrm>
            <a:off x="346554" y="279908"/>
            <a:ext cx="10519719" cy="99688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b="1" dirty="0"/>
              <a:t>In Memoriam</a:t>
            </a:r>
          </a:p>
        </p:txBody>
      </p:sp>
    </p:spTree>
    <p:extLst>
      <p:ext uri="{BB962C8B-B14F-4D97-AF65-F5344CB8AC3E}">
        <p14:creationId xmlns:p14="http://schemas.microsoft.com/office/powerpoint/2010/main" val="40589755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0165-9002-BCE1-31EB-B84FBCDB6869}"/>
              </a:ext>
            </a:extLst>
          </p:cNvPr>
          <p:cNvSpPr txBox="1">
            <a:spLocks/>
          </p:cNvSpPr>
          <p:nvPr/>
        </p:nvSpPr>
        <p:spPr>
          <a:xfrm>
            <a:off x="346554" y="279908"/>
            <a:ext cx="10519719" cy="99688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b="1" dirty="0"/>
              <a:t>In Memoriam</a:t>
            </a:r>
          </a:p>
        </p:txBody>
      </p:sp>
      <p:pic>
        <p:nvPicPr>
          <p:cNvPr id="3" name="Picture 2" descr="A picture containing person, person&#10;&#10;Description automatically generated">
            <a:extLst>
              <a:ext uri="{FF2B5EF4-FFF2-40B4-BE49-F238E27FC236}">
                <a16:creationId xmlns:a16="http://schemas.microsoft.com/office/drawing/2014/main" id="{44072A54-AC3F-CCD2-437A-9DF26C4B9535}"/>
              </a:ext>
            </a:extLst>
          </p:cNvPr>
          <p:cNvPicPr>
            <a:picLocks noChangeAspect="1"/>
          </p:cNvPicPr>
          <p:nvPr/>
        </p:nvPicPr>
        <p:blipFill>
          <a:blip r:embed="rId2"/>
          <a:stretch>
            <a:fillRect/>
          </a:stretch>
        </p:blipFill>
        <p:spPr>
          <a:xfrm>
            <a:off x="4377691" y="1222859"/>
            <a:ext cx="2788920" cy="2426274"/>
          </a:xfrm>
          <a:prstGeom prst="rect">
            <a:avLst/>
          </a:prstGeom>
        </p:spPr>
      </p:pic>
      <p:sp>
        <p:nvSpPr>
          <p:cNvPr id="4" name="Title 1">
            <a:extLst>
              <a:ext uri="{FF2B5EF4-FFF2-40B4-BE49-F238E27FC236}">
                <a16:creationId xmlns:a16="http://schemas.microsoft.com/office/drawing/2014/main" id="{9C5D9E2A-587C-A111-FCA9-900E15E4EDBB}"/>
              </a:ext>
            </a:extLst>
          </p:cNvPr>
          <p:cNvSpPr txBox="1">
            <a:spLocks/>
          </p:cNvSpPr>
          <p:nvPr/>
        </p:nvSpPr>
        <p:spPr>
          <a:xfrm>
            <a:off x="534482" y="3649133"/>
            <a:ext cx="10519719" cy="7283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sz="2000" dirty="0"/>
              <a:t>Hertz Nazaire</a:t>
            </a:r>
          </a:p>
          <a:p>
            <a:r>
              <a:rPr lang="en-US" sz="2000" dirty="0"/>
              <a:t>1973-2021</a:t>
            </a:r>
          </a:p>
        </p:txBody>
      </p:sp>
      <p:sp>
        <p:nvSpPr>
          <p:cNvPr id="5" name="Title 1">
            <a:extLst>
              <a:ext uri="{FF2B5EF4-FFF2-40B4-BE49-F238E27FC236}">
                <a16:creationId xmlns:a16="http://schemas.microsoft.com/office/drawing/2014/main" id="{600CF9BD-C42E-43E8-3D0E-57B0ED3C29D1}"/>
              </a:ext>
            </a:extLst>
          </p:cNvPr>
          <p:cNvSpPr txBox="1">
            <a:spLocks/>
          </p:cNvSpPr>
          <p:nvPr/>
        </p:nvSpPr>
        <p:spPr>
          <a:xfrm>
            <a:off x="534482" y="4821342"/>
            <a:ext cx="10519719" cy="996884"/>
          </a:xfrm>
          <a:prstGeom prst="rect">
            <a:avLst/>
          </a:prstGeom>
        </p:spPr>
        <p:txBody>
          <a:bodyPr>
            <a:normAutofit fontScale="97500"/>
          </a:bodyPr>
          <a:lstStyle>
            <a:lvl1pPr algn="ctr"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a:lstStyle>
          <a:p>
            <a:r>
              <a:rPr lang="en-US" sz="2400">
                <a:solidFill>
                  <a:schemeClr val="bg1"/>
                </a:solidFill>
                <a:latin typeface="avenir-lt-w01_35-light1475496"/>
              </a:rPr>
              <a:t>Hertz was a renowned artist and author who used his painting skills to raise awareness for sickle cell disease. He was also well-known for his SCD advocacy work.</a:t>
            </a:r>
            <a:endParaRPr lang="en-US" sz="5400" dirty="0">
              <a:solidFill>
                <a:schemeClr val="bg1"/>
              </a:solidFill>
            </a:endParaRPr>
          </a:p>
        </p:txBody>
      </p:sp>
    </p:spTree>
    <p:extLst>
      <p:ext uri="{BB962C8B-B14F-4D97-AF65-F5344CB8AC3E}">
        <p14:creationId xmlns:p14="http://schemas.microsoft.com/office/powerpoint/2010/main" val="21540651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78127-F837-A7BC-69E5-C6AB19562EE8}"/>
              </a:ext>
            </a:extLst>
          </p:cNvPr>
          <p:cNvSpPr>
            <a:spLocks noGrp="1"/>
          </p:cNvSpPr>
          <p:nvPr>
            <p:ph type="title"/>
          </p:nvPr>
        </p:nvSpPr>
        <p:spPr>
          <a:xfrm>
            <a:off x="708660" y="203117"/>
            <a:ext cx="10515600" cy="1325563"/>
          </a:xfrm>
        </p:spPr>
        <p:txBody>
          <a:bodyPr anchor="ctr">
            <a:normAutofit/>
          </a:bodyPr>
          <a:lstStyle/>
          <a:p>
            <a:r>
              <a:rPr lang="en-US" dirty="0">
                <a:solidFill>
                  <a:schemeClr val="tx1"/>
                </a:solidFill>
              </a:rPr>
              <a:t>A  point mutation (rs334)</a:t>
            </a:r>
          </a:p>
        </p:txBody>
      </p:sp>
      <p:pic>
        <p:nvPicPr>
          <p:cNvPr id="8" name="Picture 2" descr="Medical Home Portal - Sickle Cell Disease">
            <a:extLst>
              <a:ext uri="{FF2B5EF4-FFF2-40B4-BE49-F238E27FC236}">
                <a16:creationId xmlns:a16="http://schemas.microsoft.com/office/drawing/2014/main" id="{A972EDE7-337D-8EF4-B18D-CD8E4B4A27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838200" y="1422083"/>
            <a:ext cx="10386060"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9383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0165-9002-BCE1-31EB-B84FBCDB6869}"/>
              </a:ext>
            </a:extLst>
          </p:cNvPr>
          <p:cNvSpPr txBox="1">
            <a:spLocks/>
          </p:cNvSpPr>
          <p:nvPr/>
        </p:nvSpPr>
        <p:spPr>
          <a:xfrm>
            <a:off x="733753" y="177038"/>
            <a:ext cx="10519719" cy="99688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b="1" dirty="0"/>
              <a:t>In Memoriam</a:t>
            </a:r>
          </a:p>
        </p:txBody>
      </p:sp>
      <p:sp>
        <p:nvSpPr>
          <p:cNvPr id="4" name="Title 1">
            <a:extLst>
              <a:ext uri="{FF2B5EF4-FFF2-40B4-BE49-F238E27FC236}">
                <a16:creationId xmlns:a16="http://schemas.microsoft.com/office/drawing/2014/main" id="{9C5D9E2A-587C-A111-FCA9-900E15E4EDBB}"/>
              </a:ext>
            </a:extLst>
          </p:cNvPr>
          <p:cNvSpPr txBox="1">
            <a:spLocks/>
          </p:cNvSpPr>
          <p:nvPr/>
        </p:nvSpPr>
        <p:spPr>
          <a:xfrm>
            <a:off x="534482" y="3898064"/>
            <a:ext cx="10519719" cy="7283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sz="2000" dirty="0"/>
              <a:t>Carlton Haywood, Jr.</a:t>
            </a:r>
          </a:p>
          <a:p>
            <a:r>
              <a:rPr lang="en-US" sz="2000" dirty="0"/>
              <a:t>1976-2021</a:t>
            </a:r>
          </a:p>
        </p:txBody>
      </p:sp>
      <p:sp>
        <p:nvSpPr>
          <p:cNvPr id="6" name="Title 1">
            <a:extLst>
              <a:ext uri="{FF2B5EF4-FFF2-40B4-BE49-F238E27FC236}">
                <a16:creationId xmlns:a16="http://schemas.microsoft.com/office/drawing/2014/main" id="{4055E9A7-50A4-C85A-5CA5-FCE9293A04C7}"/>
              </a:ext>
            </a:extLst>
          </p:cNvPr>
          <p:cNvSpPr txBox="1">
            <a:spLocks/>
          </p:cNvSpPr>
          <p:nvPr/>
        </p:nvSpPr>
        <p:spPr>
          <a:xfrm>
            <a:off x="534482" y="4982184"/>
            <a:ext cx="10918262" cy="996884"/>
          </a:xfrm>
          <a:prstGeom prst="rect">
            <a:avLst/>
          </a:prstGeom>
        </p:spPr>
        <p:txBody>
          <a:bodyPr>
            <a:normAutofit/>
          </a:bodyPr>
          <a:lstStyle>
            <a:lvl1pPr algn="ctr"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a:lstStyle>
          <a:p>
            <a:r>
              <a:rPr lang="en-US" sz="2000">
                <a:solidFill>
                  <a:schemeClr val="bg1"/>
                </a:solidFill>
                <a:latin typeface="Gentona"/>
              </a:rPr>
              <a:t>Carlton was a lifelong champion of improving the lives for people living with sickle cell disease. He sought to explore, call attention to, and resolve the issues that inhibited effective sickle cell disease care and research — to help those suffering from now and in the future. </a:t>
            </a:r>
            <a:endParaRPr lang="en-US" sz="4800" dirty="0">
              <a:solidFill>
                <a:schemeClr val="bg1"/>
              </a:solidFill>
            </a:endParaRPr>
          </a:p>
        </p:txBody>
      </p:sp>
      <p:pic>
        <p:nvPicPr>
          <p:cNvPr id="8" name="Picture 7" descr="A person smiling for the camera&#10;&#10;Description automatically generated with low confidence">
            <a:extLst>
              <a:ext uri="{FF2B5EF4-FFF2-40B4-BE49-F238E27FC236}">
                <a16:creationId xmlns:a16="http://schemas.microsoft.com/office/drawing/2014/main" id="{B72E3E9D-A9DA-6832-81C6-0469DC5821E3}"/>
              </a:ext>
            </a:extLst>
          </p:cNvPr>
          <p:cNvPicPr>
            <a:picLocks noChangeAspect="1"/>
          </p:cNvPicPr>
          <p:nvPr/>
        </p:nvPicPr>
        <p:blipFill>
          <a:blip r:embed="rId2"/>
          <a:stretch>
            <a:fillRect/>
          </a:stretch>
        </p:blipFill>
        <p:spPr>
          <a:xfrm>
            <a:off x="4834890" y="1067563"/>
            <a:ext cx="2015006" cy="2830501"/>
          </a:xfrm>
          <a:prstGeom prst="rect">
            <a:avLst/>
          </a:prstGeom>
        </p:spPr>
      </p:pic>
    </p:spTree>
    <p:extLst>
      <p:ext uri="{BB962C8B-B14F-4D97-AF65-F5344CB8AC3E}">
        <p14:creationId xmlns:p14="http://schemas.microsoft.com/office/powerpoint/2010/main" val="21518115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0165-9002-BCE1-31EB-B84FBCDB6869}"/>
              </a:ext>
            </a:extLst>
          </p:cNvPr>
          <p:cNvSpPr txBox="1">
            <a:spLocks/>
          </p:cNvSpPr>
          <p:nvPr/>
        </p:nvSpPr>
        <p:spPr>
          <a:xfrm>
            <a:off x="534482" y="354076"/>
            <a:ext cx="10519719" cy="99688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b="1" dirty="0"/>
              <a:t>In Memoriam</a:t>
            </a:r>
          </a:p>
        </p:txBody>
      </p:sp>
      <p:sp>
        <p:nvSpPr>
          <p:cNvPr id="4" name="Title 1">
            <a:extLst>
              <a:ext uri="{FF2B5EF4-FFF2-40B4-BE49-F238E27FC236}">
                <a16:creationId xmlns:a16="http://schemas.microsoft.com/office/drawing/2014/main" id="{9C5D9E2A-587C-A111-FCA9-900E15E4EDBB}"/>
              </a:ext>
            </a:extLst>
          </p:cNvPr>
          <p:cNvSpPr txBox="1">
            <a:spLocks/>
          </p:cNvSpPr>
          <p:nvPr/>
        </p:nvSpPr>
        <p:spPr>
          <a:xfrm>
            <a:off x="534482" y="4013302"/>
            <a:ext cx="10519719" cy="7283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sz="2000" dirty="0"/>
              <a:t>Kwaku Ohene-</a:t>
            </a:r>
            <a:r>
              <a:rPr lang="en-US" sz="2000" dirty="0" err="1"/>
              <a:t>Frempong</a:t>
            </a:r>
            <a:endParaRPr lang="en-US" sz="2000" dirty="0"/>
          </a:p>
          <a:p>
            <a:r>
              <a:rPr lang="en-US" sz="2000" dirty="0"/>
              <a:t>1946-2022</a:t>
            </a:r>
          </a:p>
        </p:txBody>
      </p:sp>
      <p:sp>
        <p:nvSpPr>
          <p:cNvPr id="6" name="Title 1">
            <a:extLst>
              <a:ext uri="{FF2B5EF4-FFF2-40B4-BE49-F238E27FC236}">
                <a16:creationId xmlns:a16="http://schemas.microsoft.com/office/drawing/2014/main" id="{4055E9A7-50A4-C85A-5CA5-FCE9293A04C7}"/>
              </a:ext>
            </a:extLst>
          </p:cNvPr>
          <p:cNvSpPr txBox="1">
            <a:spLocks/>
          </p:cNvSpPr>
          <p:nvPr/>
        </p:nvSpPr>
        <p:spPr>
          <a:xfrm>
            <a:off x="534482" y="4982184"/>
            <a:ext cx="10918262" cy="996884"/>
          </a:xfrm>
          <a:prstGeom prst="rect">
            <a:avLst/>
          </a:prstGeom>
        </p:spPr>
        <p:txBody>
          <a:bodyPr>
            <a:normAutofit lnSpcReduction="10000"/>
          </a:bodyPr>
          <a:lstStyle>
            <a:lvl1pPr algn="ctr"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a:lstStyle>
          <a:p>
            <a:r>
              <a:rPr lang="en-US" sz="1800" b="0" i="0" dirty="0">
                <a:solidFill>
                  <a:schemeClr val="bg1"/>
                </a:solidFill>
                <a:effectLst/>
                <a:latin typeface="Roboto" panose="02000000000000000000" pitchFamily="2" charset="0"/>
              </a:rPr>
              <a:t> Dr. Ohene-</a:t>
            </a:r>
            <a:r>
              <a:rPr lang="en-US" sz="1800" b="0" i="0" dirty="0" err="1">
                <a:solidFill>
                  <a:schemeClr val="bg1"/>
                </a:solidFill>
                <a:effectLst/>
                <a:latin typeface="Roboto" panose="02000000000000000000" pitchFamily="2" charset="0"/>
              </a:rPr>
              <a:t>Frempong</a:t>
            </a:r>
            <a:r>
              <a:rPr lang="en-US" sz="1800" b="0" i="0" dirty="0">
                <a:solidFill>
                  <a:schemeClr val="bg1"/>
                </a:solidFill>
                <a:effectLst/>
                <a:latin typeface="Roboto" panose="02000000000000000000" pitchFamily="2" charset="0"/>
              </a:rPr>
              <a:t>, a leading pediatric sickle cell physician, was a true leader in the sickle cell community and dedicated his life and career to working with SCD. He held many roles on the Sickle Cell Disease Association of America board of directors over the years, including chief medical officer, board chair and board member emeritus. He also sat on the SCDAA Medical and Research Advisory Committee.</a:t>
            </a:r>
            <a:endParaRPr lang="en-US" sz="8800" dirty="0">
              <a:solidFill>
                <a:schemeClr val="bg1"/>
              </a:solidFill>
            </a:endParaRPr>
          </a:p>
        </p:txBody>
      </p:sp>
      <p:pic>
        <p:nvPicPr>
          <p:cNvPr id="5" name="Picture 4" descr="A person smiling for the camera&#10;&#10;Description automatically generated with medium confidence">
            <a:extLst>
              <a:ext uri="{FF2B5EF4-FFF2-40B4-BE49-F238E27FC236}">
                <a16:creationId xmlns:a16="http://schemas.microsoft.com/office/drawing/2014/main" id="{E48B4FB8-2CE4-B523-E29A-675840484BC9}"/>
              </a:ext>
            </a:extLst>
          </p:cNvPr>
          <p:cNvPicPr>
            <a:picLocks noChangeAspect="1"/>
          </p:cNvPicPr>
          <p:nvPr/>
        </p:nvPicPr>
        <p:blipFill>
          <a:blip r:embed="rId2"/>
          <a:stretch>
            <a:fillRect/>
          </a:stretch>
        </p:blipFill>
        <p:spPr>
          <a:xfrm>
            <a:off x="4537165" y="1276792"/>
            <a:ext cx="2340429" cy="2329543"/>
          </a:xfrm>
          <a:prstGeom prst="rect">
            <a:avLst/>
          </a:prstGeom>
        </p:spPr>
      </p:pic>
    </p:spTree>
    <p:extLst>
      <p:ext uri="{BB962C8B-B14F-4D97-AF65-F5344CB8AC3E}">
        <p14:creationId xmlns:p14="http://schemas.microsoft.com/office/powerpoint/2010/main" val="1275497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0165-9002-BCE1-31EB-B84FBCDB6869}"/>
              </a:ext>
            </a:extLst>
          </p:cNvPr>
          <p:cNvSpPr txBox="1">
            <a:spLocks/>
          </p:cNvSpPr>
          <p:nvPr/>
        </p:nvSpPr>
        <p:spPr>
          <a:xfrm>
            <a:off x="534482" y="328742"/>
            <a:ext cx="10519719" cy="82580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b="1" dirty="0"/>
              <a:t>In Memoriam</a:t>
            </a:r>
          </a:p>
        </p:txBody>
      </p:sp>
      <p:sp>
        <p:nvSpPr>
          <p:cNvPr id="4" name="Title 1">
            <a:extLst>
              <a:ext uri="{FF2B5EF4-FFF2-40B4-BE49-F238E27FC236}">
                <a16:creationId xmlns:a16="http://schemas.microsoft.com/office/drawing/2014/main" id="{9C5D9E2A-587C-A111-FCA9-900E15E4EDBB}"/>
              </a:ext>
            </a:extLst>
          </p:cNvPr>
          <p:cNvSpPr txBox="1">
            <a:spLocks/>
          </p:cNvSpPr>
          <p:nvPr/>
        </p:nvSpPr>
        <p:spPr>
          <a:xfrm>
            <a:off x="534482" y="4013302"/>
            <a:ext cx="10519719" cy="72833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0" kern="1200">
                <a:solidFill>
                  <a:schemeClr val="bg1">
                    <a:lumMod val="95000"/>
                  </a:schemeClr>
                </a:solidFill>
                <a:latin typeface="Arial" panose="020B0604020202020204" pitchFamily="34" charset="0"/>
                <a:ea typeface="+mj-ea"/>
                <a:cs typeface="Arial" panose="020B0604020202020204" pitchFamily="34" charset="0"/>
              </a:defRPr>
            </a:lvl1pPr>
          </a:lstStyle>
          <a:p>
            <a:r>
              <a:rPr lang="en-US" sz="2000" dirty="0"/>
              <a:t>Samir Ballas</a:t>
            </a:r>
          </a:p>
          <a:p>
            <a:r>
              <a:rPr lang="en-US" sz="2000" dirty="0"/>
              <a:t>1938-2022</a:t>
            </a:r>
          </a:p>
        </p:txBody>
      </p:sp>
      <p:sp>
        <p:nvSpPr>
          <p:cNvPr id="6" name="Title 1">
            <a:extLst>
              <a:ext uri="{FF2B5EF4-FFF2-40B4-BE49-F238E27FC236}">
                <a16:creationId xmlns:a16="http://schemas.microsoft.com/office/drawing/2014/main" id="{4055E9A7-50A4-C85A-5CA5-FCE9293A04C7}"/>
              </a:ext>
            </a:extLst>
          </p:cNvPr>
          <p:cNvSpPr txBox="1">
            <a:spLocks/>
          </p:cNvSpPr>
          <p:nvPr/>
        </p:nvSpPr>
        <p:spPr>
          <a:xfrm>
            <a:off x="534482" y="4982184"/>
            <a:ext cx="10918262" cy="996884"/>
          </a:xfrm>
          <a:prstGeom prst="rect">
            <a:avLst/>
          </a:prstGeom>
        </p:spPr>
        <p:txBody>
          <a:bodyPr>
            <a:normAutofit fontScale="25000" lnSpcReduction="20000"/>
          </a:bodyPr>
          <a:lstStyle>
            <a:lvl1pPr algn="ctr" defTabSz="914400" rtl="0" eaLnBrk="1" latinLnBrk="0" hangingPunct="1">
              <a:lnSpc>
                <a:spcPct val="90000"/>
              </a:lnSpc>
              <a:spcBef>
                <a:spcPct val="0"/>
              </a:spcBef>
              <a:buNone/>
              <a:defRPr sz="4400" kern="1200">
                <a:solidFill>
                  <a:srgbClr val="F6941F"/>
                </a:solidFill>
                <a:latin typeface="Arial" panose="020B0604020202020204" pitchFamily="34" charset="0"/>
                <a:ea typeface="+mj-ea"/>
                <a:cs typeface="Arial" panose="020B0604020202020204" pitchFamily="34" charset="0"/>
              </a:defRPr>
            </a:lvl1pPr>
          </a:lstStyle>
          <a:p>
            <a:pPr>
              <a:lnSpc>
                <a:spcPct val="160000"/>
              </a:lnSpc>
            </a:pPr>
            <a:r>
              <a:rPr lang="en-US" sz="1800" b="0" i="0" dirty="0">
                <a:solidFill>
                  <a:schemeClr val="bg1"/>
                </a:solidFill>
                <a:effectLst/>
                <a:latin typeface="Roboto" panose="02000000000000000000" pitchFamily="2" charset="0"/>
              </a:rPr>
              <a:t> </a:t>
            </a:r>
            <a:r>
              <a:rPr lang="en-US" sz="8000" b="0" i="0" dirty="0">
                <a:solidFill>
                  <a:schemeClr val="bg1"/>
                </a:solidFill>
                <a:effectLst/>
              </a:rPr>
              <a:t>Dr. Ballas, physician and sickle cell research researcher, was a true leader. He had a lifelong commitment to caring for adults living with sickle cell.</a:t>
            </a:r>
            <a:endParaRPr lang="en-US" sz="8000" dirty="0">
              <a:solidFill>
                <a:schemeClr val="bg1"/>
              </a:solidFill>
            </a:endParaRPr>
          </a:p>
        </p:txBody>
      </p:sp>
      <p:pic>
        <p:nvPicPr>
          <p:cNvPr id="7" name="Picture 6" descr="A person in a suit and tie&#10;&#10;Description automatically generated with medium confidence">
            <a:extLst>
              <a:ext uri="{FF2B5EF4-FFF2-40B4-BE49-F238E27FC236}">
                <a16:creationId xmlns:a16="http://schemas.microsoft.com/office/drawing/2014/main" id="{F08D2AA9-9B63-0BC6-C585-67EC17FB1B45}"/>
              </a:ext>
            </a:extLst>
          </p:cNvPr>
          <p:cNvPicPr>
            <a:picLocks noChangeAspect="1"/>
          </p:cNvPicPr>
          <p:nvPr/>
        </p:nvPicPr>
        <p:blipFill>
          <a:blip r:embed="rId2"/>
          <a:stretch>
            <a:fillRect/>
          </a:stretch>
        </p:blipFill>
        <p:spPr>
          <a:xfrm>
            <a:off x="4464506" y="1257300"/>
            <a:ext cx="2736394" cy="2653244"/>
          </a:xfrm>
          <a:prstGeom prst="rect">
            <a:avLst/>
          </a:prstGeom>
        </p:spPr>
      </p:pic>
    </p:spTree>
    <p:extLst>
      <p:ext uri="{BB962C8B-B14F-4D97-AF65-F5344CB8AC3E}">
        <p14:creationId xmlns:p14="http://schemas.microsoft.com/office/powerpoint/2010/main" val="26395788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43564F8-2DA8-4E76-DEB8-D03BCA44418E}"/>
              </a:ext>
            </a:extLst>
          </p:cNvPr>
          <p:cNvSpPr>
            <a:spLocks noGrp="1"/>
          </p:cNvSpPr>
          <p:nvPr>
            <p:ph type="title"/>
          </p:nvPr>
        </p:nvSpPr>
        <p:spPr>
          <a:xfrm>
            <a:off x="838200" y="454577"/>
            <a:ext cx="10515600" cy="1325563"/>
          </a:xfrm>
        </p:spPr>
        <p:txBody>
          <a:bodyPr/>
          <a:lstStyle/>
          <a:p>
            <a:r>
              <a:rPr lang="en-US" dirty="0"/>
              <a:t>Milestones of SCD</a:t>
            </a:r>
          </a:p>
        </p:txBody>
      </p:sp>
      <p:pic>
        <p:nvPicPr>
          <p:cNvPr id="5" name="Content Placeholder 4" descr="A picture containing timeline&#10;&#10;Description automatically generated">
            <a:extLst>
              <a:ext uri="{FF2B5EF4-FFF2-40B4-BE49-F238E27FC236}">
                <a16:creationId xmlns:a16="http://schemas.microsoft.com/office/drawing/2014/main" id="{08CC3683-4002-442F-B035-1E4F5C61B59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40431" y="1309817"/>
            <a:ext cx="8501214" cy="4739428"/>
          </a:xfrm>
          <a:prstGeom prst="rect">
            <a:avLst/>
          </a:prstGeom>
          <a:noFill/>
        </p:spPr>
      </p:pic>
      <p:pic>
        <p:nvPicPr>
          <p:cNvPr id="2" name="Content Placeholder 4">
            <a:extLst>
              <a:ext uri="{FF2B5EF4-FFF2-40B4-BE49-F238E27FC236}">
                <a16:creationId xmlns:a16="http://schemas.microsoft.com/office/drawing/2014/main" id="{C963F5CA-9BCC-9D21-4767-0E9F34AC1E9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bwMode="auto">
          <a:xfrm>
            <a:off x="250355" y="1989450"/>
            <a:ext cx="2685787" cy="3222945"/>
          </a:xfrm>
          <a:prstGeom prst="rect">
            <a:avLst/>
          </a:prstGeom>
          <a:solidFill>
            <a:srgbClr val="FFFFFF"/>
          </a:solidFill>
        </p:spPr>
      </p:pic>
    </p:spTree>
    <p:extLst>
      <p:ext uri="{BB962C8B-B14F-4D97-AF65-F5344CB8AC3E}">
        <p14:creationId xmlns:p14="http://schemas.microsoft.com/office/powerpoint/2010/main" val="400160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7928143-FF42-7801-E6C5-E906FE86924C}"/>
              </a:ext>
            </a:extLst>
          </p:cNvPr>
          <p:cNvSpPr>
            <a:spLocks noGrp="1"/>
          </p:cNvSpPr>
          <p:nvPr>
            <p:ph type="title"/>
          </p:nvPr>
        </p:nvSpPr>
        <p:spPr>
          <a:xfrm>
            <a:off x="838200" y="88744"/>
            <a:ext cx="10515600" cy="1325563"/>
          </a:xfrm>
        </p:spPr>
        <p:txBody>
          <a:bodyPr/>
          <a:lstStyle/>
          <a:p>
            <a:r>
              <a:rPr lang="en-US" dirty="0"/>
              <a:t>Multi-System Disorder</a:t>
            </a:r>
          </a:p>
        </p:txBody>
      </p:sp>
      <p:pic>
        <p:nvPicPr>
          <p:cNvPr id="5" name="Graphic 50">
            <a:extLst>
              <a:ext uri="{FF2B5EF4-FFF2-40B4-BE49-F238E27FC236}">
                <a16:creationId xmlns:a16="http://schemas.microsoft.com/office/drawing/2014/main" id="{80C012B8-A5C7-4DBA-E407-B940B6D987E7}"/>
              </a:ext>
            </a:extLst>
          </p:cNvPr>
          <p:cNvPicPr>
            <a:picLocks noGrp="1" noChangeAspect="1"/>
          </p:cNvPicPr>
          <p:nvPr>
            <p:ph idx="1"/>
          </p:nvPr>
        </p:nvPicPr>
        <p:blipFill rotWithShape="1">
          <a:blip r:embed="rId3">
            <a:extLst>
              <a:ext uri="{96DAC541-7B7A-43D3-8B79-37D633B846F1}">
                <asvg:svgBlip xmlns:asvg="http://schemas.microsoft.com/office/drawing/2016/SVG/main" r:embed="rId4"/>
              </a:ext>
            </a:extLst>
          </a:blip>
          <a:srcRect l="14154" t="17494"/>
          <a:stretch/>
        </p:blipFill>
        <p:spPr>
          <a:xfrm>
            <a:off x="0" y="1353924"/>
            <a:ext cx="8943279" cy="4834884"/>
          </a:xfrm>
        </p:spPr>
      </p:pic>
      <p:sp>
        <p:nvSpPr>
          <p:cNvPr id="6" name="Content Placeholder 2">
            <a:extLst>
              <a:ext uri="{FF2B5EF4-FFF2-40B4-BE49-F238E27FC236}">
                <a16:creationId xmlns:a16="http://schemas.microsoft.com/office/drawing/2014/main" id="{FE199B96-3214-CBF9-F842-52A318A53FDF}"/>
              </a:ext>
            </a:extLst>
          </p:cNvPr>
          <p:cNvSpPr txBox="1">
            <a:spLocks/>
          </p:cNvSpPr>
          <p:nvPr/>
        </p:nvSpPr>
        <p:spPr>
          <a:xfrm>
            <a:off x="7270595" y="1595697"/>
            <a:ext cx="4661209"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100000"/>
              </a:lnSpc>
              <a:spcBef>
                <a:spcPts val="1000"/>
              </a:spcBef>
              <a:buFont typeface="Arial" panose="020B0604020202020204" pitchFamily="34" charset="0"/>
              <a:buChar char="•"/>
              <a:defRPr sz="2800" b="0" kern="1200">
                <a:solidFill>
                  <a:srgbClr val="11574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700" dirty="0"/>
              <a:t>SCD is a multi-system disorder. Every organ system in the body is impacted from an early age. People with SCD are plagued with stroke, blindness, acute chest syndrome, heart attacks, renal failure, leg ulcers, avascular necrosis, liver damage, splenic sequestration, and chronic pain conditions.</a:t>
            </a:r>
          </a:p>
          <a:p>
            <a:endParaRPr lang="en-US" dirty="0"/>
          </a:p>
        </p:txBody>
      </p:sp>
    </p:spTree>
    <p:extLst>
      <p:ext uri="{BB962C8B-B14F-4D97-AF65-F5344CB8AC3E}">
        <p14:creationId xmlns:p14="http://schemas.microsoft.com/office/powerpoint/2010/main" val="787886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7"/>
          <p:cNvSpPr txBox="1">
            <a:spLocks noGrp="1"/>
          </p:cNvSpPr>
          <p:nvPr>
            <p:ph type="title"/>
          </p:nvPr>
        </p:nvSpPr>
        <p:spPr>
          <a:xfrm>
            <a:off x="451536" y="386788"/>
            <a:ext cx="11230947" cy="641600"/>
          </a:xfrm>
          <a:prstGeom prst="rect">
            <a:avLst/>
          </a:prstGeom>
        </p:spPr>
        <p:txBody>
          <a:bodyPr spcFirstLastPara="1" vert="horz" wrap="square" lIns="121900" tIns="121900" rIns="121900" bIns="121900" rtlCol="0" anchor="ctr" anchorCtr="0">
            <a:noAutofit/>
          </a:bodyPr>
          <a:lstStyle/>
          <a:p>
            <a:pPr algn="ctr">
              <a:spcBef>
                <a:spcPts val="0"/>
              </a:spcBef>
            </a:pPr>
            <a:r>
              <a:rPr lang="en-US" sz="3200" dirty="0"/>
              <a:t>Current Therapies: Disease Modifying Treatments</a:t>
            </a:r>
            <a:endParaRPr sz="3200" dirty="0"/>
          </a:p>
        </p:txBody>
      </p:sp>
      <p:sp>
        <p:nvSpPr>
          <p:cNvPr id="144" name="Google Shape;144;p17"/>
          <p:cNvSpPr/>
          <p:nvPr/>
        </p:nvSpPr>
        <p:spPr>
          <a:xfrm>
            <a:off x="4078834" y="1655166"/>
            <a:ext cx="4034461" cy="4034461"/>
          </a:xfrm>
          <a:custGeom>
            <a:avLst/>
            <a:gdLst/>
            <a:ahLst/>
            <a:cxnLst/>
            <a:rect l="l" t="t" r="r" b="b"/>
            <a:pathLst>
              <a:path w="197252" h="197252" extrusionOk="0">
                <a:moveTo>
                  <a:pt x="72998" y="1"/>
                </a:moveTo>
                <a:cubicBezTo>
                  <a:pt x="67009" y="1"/>
                  <a:pt x="62139" y="4882"/>
                  <a:pt x="62139" y="10871"/>
                </a:cubicBezTo>
                <a:lnTo>
                  <a:pt x="62139" y="62139"/>
                </a:lnTo>
                <a:lnTo>
                  <a:pt x="10871" y="62139"/>
                </a:lnTo>
                <a:cubicBezTo>
                  <a:pt x="4882" y="62139"/>
                  <a:pt x="1" y="67009"/>
                  <a:pt x="1" y="73010"/>
                </a:cubicBezTo>
                <a:lnTo>
                  <a:pt x="1" y="124254"/>
                </a:lnTo>
                <a:cubicBezTo>
                  <a:pt x="1" y="130243"/>
                  <a:pt x="4882" y="135112"/>
                  <a:pt x="10871" y="135112"/>
                </a:cubicBezTo>
                <a:lnTo>
                  <a:pt x="62139" y="135112"/>
                </a:lnTo>
                <a:lnTo>
                  <a:pt x="62139" y="186381"/>
                </a:lnTo>
                <a:cubicBezTo>
                  <a:pt x="62139" y="192370"/>
                  <a:pt x="67009" y="197251"/>
                  <a:pt x="72998" y="197251"/>
                </a:cubicBezTo>
                <a:lnTo>
                  <a:pt x="124254" y="197251"/>
                </a:lnTo>
                <a:cubicBezTo>
                  <a:pt x="130243" y="197251"/>
                  <a:pt x="135113" y="192370"/>
                  <a:pt x="135113" y="186381"/>
                </a:cubicBezTo>
                <a:lnTo>
                  <a:pt x="135113" y="135112"/>
                </a:lnTo>
                <a:lnTo>
                  <a:pt x="186381" y="135112"/>
                </a:lnTo>
                <a:cubicBezTo>
                  <a:pt x="192370" y="135112"/>
                  <a:pt x="197251" y="130243"/>
                  <a:pt x="197251" y="124254"/>
                </a:cubicBezTo>
                <a:lnTo>
                  <a:pt x="197251" y="73010"/>
                </a:lnTo>
                <a:cubicBezTo>
                  <a:pt x="197251" y="67009"/>
                  <a:pt x="192370" y="62139"/>
                  <a:pt x="186381" y="62139"/>
                </a:cubicBezTo>
                <a:lnTo>
                  <a:pt x="135113" y="62139"/>
                </a:lnTo>
                <a:lnTo>
                  <a:pt x="135113" y="10871"/>
                </a:lnTo>
                <a:cubicBezTo>
                  <a:pt x="135113" y="4882"/>
                  <a:pt x="130243" y="1"/>
                  <a:pt x="124254" y="1"/>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grpSp>
        <p:nvGrpSpPr>
          <p:cNvPr id="145" name="Google Shape;145;p17"/>
          <p:cNvGrpSpPr/>
          <p:nvPr/>
        </p:nvGrpSpPr>
        <p:grpSpPr>
          <a:xfrm>
            <a:off x="5473180" y="1764014"/>
            <a:ext cx="1245649" cy="1908500"/>
            <a:chOff x="4104884" y="1323010"/>
            <a:chExt cx="934237" cy="1431375"/>
          </a:xfrm>
        </p:grpSpPr>
        <p:sp>
          <p:nvSpPr>
            <p:cNvPr id="146" name="Google Shape;146;p17"/>
            <p:cNvSpPr/>
            <p:nvPr/>
          </p:nvSpPr>
          <p:spPr>
            <a:xfrm>
              <a:off x="4104884" y="1323010"/>
              <a:ext cx="934237" cy="1431375"/>
            </a:xfrm>
            <a:custGeom>
              <a:avLst/>
              <a:gdLst/>
              <a:ahLst/>
              <a:cxnLst/>
              <a:rect l="l" t="t" r="r" b="b"/>
              <a:pathLst>
                <a:path w="60902" h="93310" extrusionOk="0">
                  <a:moveTo>
                    <a:pt x="4525" y="1"/>
                  </a:moveTo>
                  <a:cubicBezTo>
                    <a:pt x="2025" y="1"/>
                    <a:pt x="1" y="2025"/>
                    <a:pt x="1" y="4525"/>
                  </a:cubicBezTo>
                  <a:lnTo>
                    <a:pt x="1" y="62854"/>
                  </a:lnTo>
                  <a:lnTo>
                    <a:pt x="30457" y="93310"/>
                  </a:lnTo>
                  <a:lnTo>
                    <a:pt x="60901" y="62854"/>
                  </a:lnTo>
                  <a:lnTo>
                    <a:pt x="60901" y="4525"/>
                  </a:lnTo>
                  <a:cubicBezTo>
                    <a:pt x="60901" y="2025"/>
                    <a:pt x="58877" y="1"/>
                    <a:pt x="56377" y="1"/>
                  </a:cubicBezTo>
                  <a:close/>
                </a:path>
              </a:pathLst>
            </a:custGeom>
            <a:solidFill>
              <a:srgbClr val="5EB2FC"/>
            </a:solidFill>
            <a:ln>
              <a:noFill/>
            </a:ln>
          </p:spPr>
          <p:txBody>
            <a:bodyPr spcFirstLastPara="1" wrap="square" lIns="121900" tIns="121900" rIns="121900" bIns="121900" anchor="ctr" anchorCtr="0">
              <a:noAutofit/>
            </a:bodyPr>
            <a:lstStyle/>
            <a:p>
              <a:endParaRPr sz="2400"/>
            </a:p>
          </p:txBody>
        </p:sp>
        <p:sp>
          <p:nvSpPr>
            <p:cNvPr id="147" name="Google Shape;147;p17"/>
            <p:cNvSpPr/>
            <p:nvPr/>
          </p:nvSpPr>
          <p:spPr>
            <a:xfrm>
              <a:off x="4147803" y="1369212"/>
              <a:ext cx="848394" cy="1299881"/>
            </a:xfrm>
            <a:custGeom>
              <a:avLst/>
              <a:gdLst/>
              <a:ahLst/>
              <a:cxnLst/>
              <a:rect l="l" t="t" r="r" b="b"/>
              <a:pathLst>
                <a:path w="55306" h="84738" fill="none" extrusionOk="0">
                  <a:moveTo>
                    <a:pt x="51198" y="1"/>
                  </a:moveTo>
                  <a:lnTo>
                    <a:pt x="4108" y="1"/>
                  </a:lnTo>
                  <a:cubicBezTo>
                    <a:pt x="1846" y="1"/>
                    <a:pt x="1" y="1835"/>
                    <a:pt x="1" y="4109"/>
                  </a:cubicBezTo>
                  <a:lnTo>
                    <a:pt x="1" y="57079"/>
                  </a:lnTo>
                  <a:lnTo>
                    <a:pt x="27659" y="84738"/>
                  </a:lnTo>
                  <a:lnTo>
                    <a:pt x="55305" y="57079"/>
                  </a:lnTo>
                  <a:lnTo>
                    <a:pt x="55305" y="4109"/>
                  </a:lnTo>
                  <a:cubicBezTo>
                    <a:pt x="55305" y="1835"/>
                    <a:pt x="53460" y="1"/>
                    <a:pt x="51198" y="1"/>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48" name="Google Shape;148;p17"/>
          <p:cNvGrpSpPr/>
          <p:nvPr/>
        </p:nvGrpSpPr>
        <p:grpSpPr>
          <a:xfrm>
            <a:off x="5752007" y="2231066"/>
            <a:ext cx="673831" cy="453961"/>
            <a:chOff x="4314005" y="1673299"/>
            <a:chExt cx="505373" cy="340471"/>
          </a:xfrm>
        </p:grpSpPr>
        <p:sp>
          <p:nvSpPr>
            <p:cNvPr id="149" name="Google Shape;149;p17"/>
            <p:cNvSpPr/>
            <p:nvPr/>
          </p:nvSpPr>
          <p:spPr>
            <a:xfrm>
              <a:off x="4390702" y="1673299"/>
              <a:ext cx="428676" cy="340471"/>
            </a:xfrm>
            <a:custGeom>
              <a:avLst/>
              <a:gdLst/>
              <a:ahLst/>
              <a:cxnLst/>
              <a:rect l="l" t="t" r="r" b="b"/>
              <a:pathLst>
                <a:path w="27945" h="22195" extrusionOk="0">
                  <a:moveTo>
                    <a:pt x="8085" y="1"/>
                  </a:moveTo>
                  <a:cubicBezTo>
                    <a:pt x="3632" y="1"/>
                    <a:pt x="1" y="3620"/>
                    <a:pt x="1" y="8073"/>
                  </a:cubicBezTo>
                  <a:cubicBezTo>
                    <a:pt x="1" y="8347"/>
                    <a:pt x="25" y="8621"/>
                    <a:pt x="49" y="8895"/>
                  </a:cubicBezTo>
                  <a:cubicBezTo>
                    <a:pt x="82" y="9265"/>
                    <a:pt x="402" y="9541"/>
                    <a:pt x="768" y="9541"/>
                  </a:cubicBezTo>
                  <a:cubicBezTo>
                    <a:pt x="790" y="9541"/>
                    <a:pt x="812" y="9540"/>
                    <a:pt x="834" y="9538"/>
                  </a:cubicBezTo>
                  <a:cubicBezTo>
                    <a:pt x="1227" y="9490"/>
                    <a:pt x="1513" y="9145"/>
                    <a:pt x="1477" y="8752"/>
                  </a:cubicBezTo>
                  <a:cubicBezTo>
                    <a:pt x="1454" y="8526"/>
                    <a:pt x="1442" y="8299"/>
                    <a:pt x="1442" y="8073"/>
                  </a:cubicBezTo>
                  <a:cubicBezTo>
                    <a:pt x="1442" y="4418"/>
                    <a:pt x="4418" y="1442"/>
                    <a:pt x="8085" y="1442"/>
                  </a:cubicBezTo>
                  <a:cubicBezTo>
                    <a:pt x="10193" y="1442"/>
                    <a:pt x="12133" y="2406"/>
                    <a:pt x="13396" y="4097"/>
                  </a:cubicBezTo>
                  <a:cubicBezTo>
                    <a:pt x="13538" y="4287"/>
                    <a:pt x="13753" y="4394"/>
                    <a:pt x="13979" y="4394"/>
                  </a:cubicBezTo>
                  <a:cubicBezTo>
                    <a:pt x="14205" y="4394"/>
                    <a:pt x="14408" y="4287"/>
                    <a:pt x="14550" y="4097"/>
                  </a:cubicBezTo>
                  <a:cubicBezTo>
                    <a:pt x="15812" y="2406"/>
                    <a:pt x="17753" y="1442"/>
                    <a:pt x="19873" y="1442"/>
                  </a:cubicBezTo>
                  <a:cubicBezTo>
                    <a:pt x="23528" y="1442"/>
                    <a:pt x="26504" y="4418"/>
                    <a:pt x="26504" y="8073"/>
                  </a:cubicBezTo>
                  <a:cubicBezTo>
                    <a:pt x="26504" y="15003"/>
                    <a:pt x="15801" y="19908"/>
                    <a:pt x="13967" y="20706"/>
                  </a:cubicBezTo>
                  <a:cubicBezTo>
                    <a:pt x="12800" y="20206"/>
                    <a:pt x="7966" y="18027"/>
                    <a:pt x="4668" y="14681"/>
                  </a:cubicBezTo>
                  <a:cubicBezTo>
                    <a:pt x="4525" y="14538"/>
                    <a:pt x="4341" y="14467"/>
                    <a:pt x="4158" y="14467"/>
                  </a:cubicBezTo>
                  <a:cubicBezTo>
                    <a:pt x="3975" y="14467"/>
                    <a:pt x="3793" y="14538"/>
                    <a:pt x="3656" y="14681"/>
                  </a:cubicBezTo>
                  <a:cubicBezTo>
                    <a:pt x="3370" y="14955"/>
                    <a:pt x="3370" y="15408"/>
                    <a:pt x="3644" y="15693"/>
                  </a:cubicBezTo>
                  <a:cubicBezTo>
                    <a:pt x="7633" y="19729"/>
                    <a:pt x="13467" y="22051"/>
                    <a:pt x="13705" y="22146"/>
                  </a:cubicBezTo>
                  <a:cubicBezTo>
                    <a:pt x="13800" y="22182"/>
                    <a:pt x="13884" y="22194"/>
                    <a:pt x="13979" y="22194"/>
                  </a:cubicBezTo>
                  <a:cubicBezTo>
                    <a:pt x="14062" y="22194"/>
                    <a:pt x="14158" y="22182"/>
                    <a:pt x="14241" y="22146"/>
                  </a:cubicBezTo>
                  <a:cubicBezTo>
                    <a:pt x="14800" y="21920"/>
                    <a:pt x="27945" y="16586"/>
                    <a:pt x="27945" y="8073"/>
                  </a:cubicBezTo>
                  <a:cubicBezTo>
                    <a:pt x="27945" y="3620"/>
                    <a:pt x="24314" y="1"/>
                    <a:pt x="19873" y="1"/>
                  </a:cubicBezTo>
                  <a:cubicBezTo>
                    <a:pt x="17598" y="1"/>
                    <a:pt x="15491" y="918"/>
                    <a:pt x="13979" y="2561"/>
                  </a:cubicBezTo>
                  <a:cubicBezTo>
                    <a:pt x="12455" y="918"/>
                    <a:pt x="10348" y="1"/>
                    <a:pt x="8085"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0" name="Google Shape;150;p17"/>
            <p:cNvSpPr/>
            <p:nvPr/>
          </p:nvSpPr>
          <p:spPr>
            <a:xfrm>
              <a:off x="4314005" y="1766623"/>
              <a:ext cx="386660" cy="179371"/>
            </a:xfrm>
            <a:custGeom>
              <a:avLst/>
              <a:gdLst/>
              <a:ahLst/>
              <a:cxnLst/>
              <a:rect l="l" t="t" r="r" b="b"/>
              <a:pathLst>
                <a:path w="25206" h="11693" extrusionOk="0">
                  <a:moveTo>
                    <a:pt x="14038" y="1"/>
                  </a:moveTo>
                  <a:cubicBezTo>
                    <a:pt x="13716" y="1"/>
                    <a:pt x="13431" y="227"/>
                    <a:pt x="13359" y="537"/>
                  </a:cubicBezTo>
                  <a:lnTo>
                    <a:pt x="12097" y="5394"/>
                  </a:lnTo>
                  <a:lnTo>
                    <a:pt x="715" y="5394"/>
                  </a:lnTo>
                  <a:cubicBezTo>
                    <a:pt x="322" y="5394"/>
                    <a:pt x="0" y="5716"/>
                    <a:pt x="0" y="6109"/>
                  </a:cubicBezTo>
                  <a:cubicBezTo>
                    <a:pt x="0" y="6502"/>
                    <a:pt x="322" y="6823"/>
                    <a:pt x="715" y="6823"/>
                  </a:cubicBezTo>
                  <a:lnTo>
                    <a:pt x="12657" y="6823"/>
                  </a:lnTo>
                  <a:cubicBezTo>
                    <a:pt x="12990" y="6823"/>
                    <a:pt x="13276" y="6609"/>
                    <a:pt x="13347" y="6287"/>
                  </a:cubicBezTo>
                  <a:lnTo>
                    <a:pt x="14109" y="3358"/>
                  </a:lnTo>
                  <a:lnTo>
                    <a:pt x="16491" y="11181"/>
                  </a:lnTo>
                  <a:cubicBezTo>
                    <a:pt x="16586" y="11490"/>
                    <a:pt x="16860" y="11693"/>
                    <a:pt x="17181" y="11693"/>
                  </a:cubicBezTo>
                  <a:lnTo>
                    <a:pt x="17205" y="11693"/>
                  </a:lnTo>
                  <a:cubicBezTo>
                    <a:pt x="17526" y="11681"/>
                    <a:pt x="17800" y="11455"/>
                    <a:pt x="17884" y="11145"/>
                  </a:cubicBezTo>
                  <a:lnTo>
                    <a:pt x="19241" y="5299"/>
                  </a:lnTo>
                  <a:lnTo>
                    <a:pt x="19634" y="6359"/>
                  </a:lnTo>
                  <a:cubicBezTo>
                    <a:pt x="19741" y="6633"/>
                    <a:pt x="20015" y="6823"/>
                    <a:pt x="20312" y="6823"/>
                  </a:cubicBezTo>
                  <a:lnTo>
                    <a:pt x="24480" y="6823"/>
                  </a:lnTo>
                  <a:cubicBezTo>
                    <a:pt x="24884" y="6823"/>
                    <a:pt x="25206" y="6502"/>
                    <a:pt x="25206" y="6109"/>
                  </a:cubicBezTo>
                  <a:cubicBezTo>
                    <a:pt x="25206" y="5716"/>
                    <a:pt x="24884" y="5394"/>
                    <a:pt x="24480" y="5394"/>
                  </a:cubicBezTo>
                  <a:lnTo>
                    <a:pt x="20812" y="5394"/>
                  </a:lnTo>
                  <a:lnTo>
                    <a:pt x="19765" y="2549"/>
                  </a:lnTo>
                  <a:cubicBezTo>
                    <a:pt x="19663" y="2278"/>
                    <a:pt x="19413" y="2083"/>
                    <a:pt x="19103" y="2083"/>
                  </a:cubicBezTo>
                  <a:cubicBezTo>
                    <a:pt x="19086" y="2083"/>
                    <a:pt x="19068" y="2083"/>
                    <a:pt x="19050" y="2085"/>
                  </a:cubicBezTo>
                  <a:cubicBezTo>
                    <a:pt x="18729" y="2108"/>
                    <a:pt x="18467" y="2335"/>
                    <a:pt x="18396" y="2644"/>
                  </a:cubicBezTo>
                  <a:lnTo>
                    <a:pt x="17086" y="8216"/>
                  </a:lnTo>
                  <a:lnTo>
                    <a:pt x="14740" y="501"/>
                  </a:lnTo>
                  <a:cubicBezTo>
                    <a:pt x="14645" y="203"/>
                    <a:pt x="14371" y="1"/>
                    <a:pt x="1405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51" name="Google Shape;151;p17"/>
          <p:cNvGrpSpPr/>
          <p:nvPr/>
        </p:nvGrpSpPr>
        <p:grpSpPr>
          <a:xfrm>
            <a:off x="6096079" y="3049512"/>
            <a:ext cx="1908276" cy="1245649"/>
            <a:chOff x="4572059" y="2287133"/>
            <a:chExt cx="1431207" cy="934237"/>
          </a:xfrm>
        </p:grpSpPr>
        <p:sp>
          <p:nvSpPr>
            <p:cNvPr id="152" name="Google Shape;152;p17"/>
            <p:cNvSpPr/>
            <p:nvPr/>
          </p:nvSpPr>
          <p:spPr>
            <a:xfrm>
              <a:off x="4572059" y="2287133"/>
              <a:ext cx="1431207" cy="934237"/>
            </a:xfrm>
            <a:custGeom>
              <a:avLst/>
              <a:gdLst/>
              <a:ahLst/>
              <a:cxnLst/>
              <a:rect l="l" t="t" r="r" b="b"/>
              <a:pathLst>
                <a:path w="93299" h="60902" extrusionOk="0">
                  <a:moveTo>
                    <a:pt x="30445" y="1"/>
                  </a:moveTo>
                  <a:lnTo>
                    <a:pt x="1" y="30457"/>
                  </a:lnTo>
                  <a:lnTo>
                    <a:pt x="30445" y="60901"/>
                  </a:lnTo>
                  <a:lnTo>
                    <a:pt x="88774" y="60901"/>
                  </a:lnTo>
                  <a:cubicBezTo>
                    <a:pt x="91274" y="60901"/>
                    <a:pt x="93298" y="58877"/>
                    <a:pt x="93298" y="56377"/>
                  </a:cubicBezTo>
                  <a:lnTo>
                    <a:pt x="93298" y="4525"/>
                  </a:lnTo>
                  <a:cubicBezTo>
                    <a:pt x="93298" y="2025"/>
                    <a:pt x="91274" y="1"/>
                    <a:pt x="88774" y="1"/>
                  </a:cubicBezTo>
                  <a:close/>
                </a:path>
              </a:pathLst>
            </a:custGeom>
            <a:solidFill>
              <a:srgbClr val="69E781"/>
            </a:solidFill>
            <a:ln>
              <a:noFill/>
            </a:ln>
          </p:spPr>
          <p:txBody>
            <a:bodyPr spcFirstLastPara="1" wrap="square" lIns="121900" tIns="121900" rIns="121900" bIns="121900" anchor="ctr" anchorCtr="0">
              <a:noAutofit/>
            </a:bodyPr>
            <a:lstStyle/>
            <a:p>
              <a:endParaRPr sz="2400"/>
            </a:p>
          </p:txBody>
        </p:sp>
        <p:sp>
          <p:nvSpPr>
            <p:cNvPr id="153" name="Google Shape;153;p17"/>
            <p:cNvSpPr/>
            <p:nvPr/>
          </p:nvSpPr>
          <p:spPr>
            <a:xfrm>
              <a:off x="4648771" y="2331510"/>
              <a:ext cx="1299881" cy="848210"/>
            </a:xfrm>
            <a:custGeom>
              <a:avLst/>
              <a:gdLst/>
              <a:ahLst/>
              <a:cxnLst/>
              <a:rect l="l" t="t" r="r" b="b"/>
              <a:pathLst>
                <a:path w="84738" h="55294" fill="none" extrusionOk="0">
                  <a:moveTo>
                    <a:pt x="84737" y="51186"/>
                  </a:moveTo>
                  <a:lnTo>
                    <a:pt x="84737" y="4109"/>
                  </a:lnTo>
                  <a:cubicBezTo>
                    <a:pt x="84737" y="1834"/>
                    <a:pt x="82892" y="1"/>
                    <a:pt x="80618" y="1"/>
                  </a:cubicBezTo>
                  <a:lnTo>
                    <a:pt x="27647" y="1"/>
                  </a:lnTo>
                  <a:lnTo>
                    <a:pt x="1" y="27647"/>
                  </a:lnTo>
                  <a:lnTo>
                    <a:pt x="27647" y="55293"/>
                  </a:lnTo>
                  <a:lnTo>
                    <a:pt x="80618" y="55293"/>
                  </a:lnTo>
                  <a:cubicBezTo>
                    <a:pt x="82892" y="55293"/>
                    <a:pt x="84737" y="53460"/>
                    <a:pt x="84737" y="51186"/>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54" name="Google Shape;154;p17"/>
          <p:cNvGrpSpPr/>
          <p:nvPr/>
        </p:nvGrpSpPr>
        <p:grpSpPr>
          <a:xfrm>
            <a:off x="7102031" y="3295451"/>
            <a:ext cx="477547" cy="743861"/>
            <a:chOff x="5326523" y="2471588"/>
            <a:chExt cx="358160" cy="557896"/>
          </a:xfrm>
        </p:grpSpPr>
        <p:sp>
          <p:nvSpPr>
            <p:cNvPr id="155" name="Google Shape;155;p17"/>
            <p:cNvSpPr/>
            <p:nvPr/>
          </p:nvSpPr>
          <p:spPr>
            <a:xfrm>
              <a:off x="5415292" y="2581479"/>
              <a:ext cx="245302" cy="331758"/>
            </a:xfrm>
            <a:custGeom>
              <a:avLst/>
              <a:gdLst/>
              <a:ahLst/>
              <a:cxnLst/>
              <a:rect l="l" t="t" r="r" b="b"/>
              <a:pathLst>
                <a:path w="15991" h="21627" extrusionOk="0">
                  <a:moveTo>
                    <a:pt x="11954" y="671"/>
                  </a:moveTo>
                  <a:lnTo>
                    <a:pt x="14145" y="1850"/>
                  </a:lnTo>
                  <a:lnTo>
                    <a:pt x="15264" y="3624"/>
                  </a:lnTo>
                  <a:lnTo>
                    <a:pt x="6013" y="20852"/>
                  </a:lnTo>
                  <a:lnTo>
                    <a:pt x="798" y="18042"/>
                  </a:lnTo>
                  <a:lnTo>
                    <a:pt x="10061" y="814"/>
                  </a:lnTo>
                  <a:lnTo>
                    <a:pt x="11954" y="671"/>
                  </a:lnTo>
                  <a:close/>
                  <a:moveTo>
                    <a:pt x="12041" y="0"/>
                  </a:moveTo>
                  <a:cubicBezTo>
                    <a:pt x="12025" y="0"/>
                    <a:pt x="12007" y="2"/>
                    <a:pt x="11990" y="5"/>
                  </a:cubicBezTo>
                  <a:lnTo>
                    <a:pt x="9823" y="171"/>
                  </a:lnTo>
                  <a:cubicBezTo>
                    <a:pt x="9716" y="171"/>
                    <a:pt x="9608" y="243"/>
                    <a:pt x="9561" y="338"/>
                  </a:cubicBezTo>
                  <a:lnTo>
                    <a:pt x="60" y="18019"/>
                  </a:lnTo>
                  <a:cubicBezTo>
                    <a:pt x="12" y="18102"/>
                    <a:pt x="0" y="18185"/>
                    <a:pt x="24" y="18269"/>
                  </a:cubicBezTo>
                  <a:cubicBezTo>
                    <a:pt x="48" y="18352"/>
                    <a:pt x="107" y="18423"/>
                    <a:pt x="191" y="18471"/>
                  </a:cubicBezTo>
                  <a:lnTo>
                    <a:pt x="5989" y="21590"/>
                  </a:lnTo>
                  <a:cubicBezTo>
                    <a:pt x="6037" y="21614"/>
                    <a:pt x="6084" y="21626"/>
                    <a:pt x="6144" y="21626"/>
                  </a:cubicBezTo>
                  <a:cubicBezTo>
                    <a:pt x="6179" y="21626"/>
                    <a:pt x="6203" y="21614"/>
                    <a:pt x="6239" y="21614"/>
                  </a:cubicBezTo>
                  <a:cubicBezTo>
                    <a:pt x="6322" y="21590"/>
                    <a:pt x="6394" y="21531"/>
                    <a:pt x="6429" y="21448"/>
                  </a:cubicBezTo>
                  <a:lnTo>
                    <a:pt x="15943" y="3767"/>
                  </a:lnTo>
                  <a:cubicBezTo>
                    <a:pt x="15990" y="3660"/>
                    <a:pt x="15990" y="3541"/>
                    <a:pt x="15931" y="3434"/>
                  </a:cubicBezTo>
                  <a:lnTo>
                    <a:pt x="14657" y="1421"/>
                  </a:lnTo>
                  <a:cubicBezTo>
                    <a:pt x="14633" y="1374"/>
                    <a:pt x="14585" y="1338"/>
                    <a:pt x="14538" y="1302"/>
                  </a:cubicBezTo>
                  <a:lnTo>
                    <a:pt x="12180" y="40"/>
                  </a:lnTo>
                  <a:cubicBezTo>
                    <a:pt x="12135" y="13"/>
                    <a:pt x="12091" y="0"/>
                    <a:pt x="1204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6" name="Google Shape;156;p17"/>
            <p:cNvSpPr/>
            <p:nvPr/>
          </p:nvSpPr>
          <p:spPr>
            <a:xfrm>
              <a:off x="5420768" y="2734044"/>
              <a:ext cx="156713" cy="174063"/>
            </a:xfrm>
            <a:custGeom>
              <a:avLst/>
              <a:gdLst/>
              <a:ahLst/>
              <a:cxnLst/>
              <a:rect l="l" t="t" r="r" b="b"/>
              <a:pathLst>
                <a:path w="10216" h="11347" extrusionOk="0">
                  <a:moveTo>
                    <a:pt x="4417" y="0"/>
                  </a:moveTo>
                  <a:lnTo>
                    <a:pt x="0" y="8227"/>
                  </a:lnTo>
                  <a:lnTo>
                    <a:pt x="5799" y="11347"/>
                  </a:lnTo>
                  <a:lnTo>
                    <a:pt x="10216" y="3120"/>
                  </a:lnTo>
                  <a:lnTo>
                    <a:pt x="4417"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7" name="Google Shape;157;p17"/>
            <p:cNvSpPr/>
            <p:nvPr/>
          </p:nvSpPr>
          <p:spPr>
            <a:xfrm>
              <a:off x="5386608" y="2848445"/>
              <a:ext cx="146129" cy="91258"/>
            </a:xfrm>
            <a:custGeom>
              <a:avLst/>
              <a:gdLst/>
              <a:ahLst/>
              <a:cxnLst/>
              <a:rect l="l" t="t" r="r" b="b"/>
              <a:pathLst>
                <a:path w="9526" h="5949" extrusionOk="0">
                  <a:moveTo>
                    <a:pt x="946" y="1"/>
                  </a:moveTo>
                  <a:cubicBezTo>
                    <a:pt x="745" y="1"/>
                    <a:pt x="551" y="105"/>
                    <a:pt x="453" y="293"/>
                  </a:cubicBezTo>
                  <a:lnTo>
                    <a:pt x="156" y="853"/>
                  </a:lnTo>
                  <a:cubicBezTo>
                    <a:pt x="1" y="1127"/>
                    <a:pt x="108" y="1460"/>
                    <a:pt x="382" y="1615"/>
                  </a:cubicBezTo>
                  <a:lnTo>
                    <a:pt x="8323" y="5877"/>
                  </a:lnTo>
                  <a:cubicBezTo>
                    <a:pt x="8409" y="5926"/>
                    <a:pt x="8502" y="5948"/>
                    <a:pt x="8593" y="5948"/>
                  </a:cubicBezTo>
                  <a:cubicBezTo>
                    <a:pt x="8794" y="5948"/>
                    <a:pt x="8987" y="5839"/>
                    <a:pt x="9085" y="5651"/>
                  </a:cubicBezTo>
                  <a:lnTo>
                    <a:pt x="9383" y="5103"/>
                  </a:lnTo>
                  <a:cubicBezTo>
                    <a:pt x="9526" y="4829"/>
                    <a:pt x="9431" y="4484"/>
                    <a:pt x="9157" y="4341"/>
                  </a:cubicBezTo>
                  <a:lnTo>
                    <a:pt x="1215" y="67"/>
                  </a:lnTo>
                  <a:cubicBezTo>
                    <a:pt x="1130" y="22"/>
                    <a:pt x="1037" y="1"/>
                    <a:pt x="946"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8" name="Google Shape;158;p17"/>
            <p:cNvSpPr/>
            <p:nvPr/>
          </p:nvSpPr>
          <p:spPr>
            <a:xfrm>
              <a:off x="5326523" y="2920141"/>
              <a:ext cx="179739" cy="109344"/>
            </a:xfrm>
            <a:custGeom>
              <a:avLst/>
              <a:gdLst/>
              <a:ahLst/>
              <a:cxnLst/>
              <a:rect l="l" t="t" r="r" b="b"/>
              <a:pathLst>
                <a:path w="11717" h="7128" extrusionOk="0">
                  <a:moveTo>
                    <a:pt x="933" y="1"/>
                  </a:moveTo>
                  <a:cubicBezTo>
                    <a:pt x="733" y="1"/>
                    <a:pt x="539" y="110"/>
                    <a:pt x="441" y="298"/>
                  </a:cubicBezTo>
                  <a:lnTo>
                    <a:pt x="143" y="846"/>
                  </a:lnTo>
                  <a:cubicBezTo>
                    <a:pt x="1" y="1120"/>
                    <a:pt x="96" y="1465"/>
                    <a:pt x="370" y="1620"/>
                  </a:cubicBezTo>
                  <a:lnTo>
                    <a:pt x="10502" y="7061"/>
                  </a:lnTo>
                  <a:cubicBezTo>
                    <a:pt x="10587" y="7106"/>
                    <a:pt x="10680" y="7127"/>
                    <a:pt x="10771" y="7127"/>
                  </a:cubicBezTo>
                  <a:cubicBezTo>
                    <a:pt x="10972" y="7127"/>
                    <a:pt x="11166" y="7023"/>
                    <a:pt x="11264" y="6835"/>
                  </a:cubicBezTo>
                  <a:lnTo>
                    <a:pt x="11562" y="6287"/>
                  </a:lnTo>
                  <a:cubicBezTo>
                    <a:pt x="11716" y="6001"/>
                    <a:pt x="11609" y="5668"/>
                    <a:pt x="11335" y="5513"/>
                  </a:cubicBezTo>
                  <a:lnTo>
                    <a:pt x="1203" y="72"/>
                  </a:lnTo>
                  <a:cubicBezTo>
                    <a:pt x="1117" y="24"/>
                    <a:pt x="1025" y="1"/>
                    <a:pt x="933"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59" name="Google Shape;159;p17"/>
            <p:cNvSpPr/>
            <p:nvPr/>
          </p:nvSpPr>
          <p:spPr>
            <a:xfrm>
              <a:off x="5395198" y="2901151"/>
              <a:ext cx="75626" cy="85858"/>
            </a:xfrm>
            <a:custGeom>
              <a:avLst/>
              <a:gdLst/>
              <a:ahLst/>
              <a:cxnLst/>
              <a:rect l="l" t="t" r="r" b="b"/>
              <a:pathLst>
                <a:path w="4930" h="5597" extrusionOk="0">
                  <a:moveTo>
                    <a:pt x="2239" y="0"/>
                  </a:moveTo>
                  <a:lnTo>
                    <a:pt x="0" y="4156"/>
                  </a:lnTo>
                  <a:lnTo>
                    <a:pt x="2691" y="5596"/>
                  </a:lnTo>
                  <a:lnTo>
                    <a:pt x="4930" y="1441"/>
                  </a:lnTo>
                  <a:lnTo>
                    <a:pt x="2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0" name="Google Shape;160;p17"/>
            <p:cNvSpPr/>
            <p:nvPr/>
          </p:nvSpPr>
          <p:spPr>
            <a:xfrm>
              <a:off x="5598474" y="2548454"/>
              <a:ext cx="51512" cy="56114"/>
            </a:xfrm>
            <a:custGeom>
              <a:avLst/>
              <a:gdLst/>
              <a:ahLst/>
              <a:cxnLst/>
              <a:rect l="l" t="t" r="r" b="b"/>
              <a:pathLst>
                <a:path w="3358" h="3658" extrusionOk="0">
                  <a:moveTo>
                    <a:pt x="2168" y="1"/>
                  </a:moveTo>
                  <a:cubicBezTo>
                    <a:pt x="2114" y="1"/>
                    <a:pt x="2062" y="24"/>
                    <a:pt x="2024" y="62"/>
                  </a:cubicBezTo>
                  <a:lnTo>
                    <a:pt x="0" y="2253"/>
                  </a:lnTo>
                  <a:lnTo>
                    <a:pt x="2631" y="3658"/>
                  </a:lnTo>
                  <a:lnTo>
                    <a:pt x="3334" y="764"/>
                  </a:lnTo>
                  <a:cubicBezTo>
                    <a:pt x="3358" y="681"/>
                    <a:pt x="3322" y="598"/>
                    <a:pt x="3239" y="550"/>
                  </a:cubicBezTo>
                  <a:lnTo>
                    <a:pt x="2262" y="26"/>
                  </a:lnTo>
                  <a:cubicBezTo>
                    <a:pt x="2232" y="9"/>
                    <a:pt x="2199" y="1"/>
                    <a:pt x="2168"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1" name="Google Shape;161;p17"/>
            <p:cNvSpPr/>
            <p:nvPr/>
          </p:nvSpPr>
          <p:spPr>
            <a:xfrm>
              <a:off x="5634813" y="2471588"/>
              <a:ext cx="49870" cy="86594"/>
            </a:xfrm>
            <a:custGeom>
              <a:avLst/>
              <a:gdLst/>
              <a:ahLst/>
              <a:cxnLst/>
              <a:rect l="l" t="t" r="r" b="b"/>
              <a:pathLst>
                <a:path w="3251" h="5645" extrusionOk="0">
                  <a:moveTo>
                    <a:pt x="3251" y="1"/>
                  </a:moveTo>
                  <a:lnTo>
                    <a:pt x="0" y="5299"/>
                  </a:lnTo>
                  <a:lnTo>
                    <a:pt x="619" y="5645"/>
                  </a:lnTo>
                  <a:lnTo>
                    <a:pt x="3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2" name="Google Shape;162;p17"/>
            <p:cNvSpPr/>
            <p:nvPr/>
          </p:nvSpPr>
          <p:spPr>
            <a:xfrm>
              <a:off x="5593351" y="2629031"/>
              <a:ext cx="51343" cy="32521"/>
            </a:xfrm>
            <a:custGeom>
              <a:avLst/>
              <a:gdLst/>
              <a:ahLst/>
              <a:cxnLst/>
              <a:rect l="l" t="t" r="r" b="b"/>
              <a:pathLst>
                <a:path w="3347" h="2120" extrusionOk="0">
                  <a:moveTo>
                    <a:pt x="239" y="0"/>
                  </a:moveTo>
                  <a:lnTo>
                    <a:pt x="1" y="464"/>
                  </a:lnTo>
                  <a:lnTo>
                    <a:pt x="3096" y="2119"/>
                  </a:lnTo>
                  <a:lnTo>
                    <a:pt x="3346" y="1667"/>
                  </a:lnTo>
                  <a:lnTo>
                    <a:pt x="239"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3" name="Google Shape;163;p17"/>
            <p:cNvSpPr/>
            <p:nvPr/>
          </p:nvSpPr>
          <p:spPr>
            <a:xfrm>
              <a:off x="5567780" y="2676506"/>
              <a:ext cx="51343" cy="32536"/>
            </a:xfrm>
            <a:custGeom>
              <a:avLst/>
              <a:gdLst/>
              <a:ahLst/>
              <a:cxnLst/>
              <a:rect l="l" t="t" r="r" b="b"/>
              <a:pathLst>
                <a:path w="3347" h="2121" extrusionOk="0">
                  <a:moveTo>
                    <a:pt x="251" y="1"/>
                  </a:moveTo>
                  <a:lnTo>
                    <a:pt x="1" y="465"/>
                  </a:lnTo>
                  <a:lnTo>
                    <a:pt x="3096" y="2120"/>
                  </a:lnTo>
                  <a:lnTo>
                    <a:pt x="3346" y="1668"/>
                  </a:lnTo>
                  <a:lnTo>
                    <a:pt x="251"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64" name="Google Shape;164;p17"/>
            <p:cNvSpPr/>
            <p:nvPr/>
          </p:nvSpPr>
          <p:spPr>
            <a:xfrm>
              <a:off x="5542210" y="2723997"/>
              <a:ext cx="51343" cy="32521"/>
            </a:xfrm>
            <a:custGeom>
              <a:avLst/>
              <a:gdLst/>
              <a:ahLst/>
              <a:cxnLst/>
              <a:rect l="l" t="t" r="r" b="b"/>
              <a:pathLst>
                <a:path w="3347" h="2120" extrusionOk="0">
                  <a:moveTo>
                    <a:pt x="251" y="0"/>
                  </a:moveTo>
                  <a:lnTo>
                    <a:pt x="1" y="465"/>
                  </a:lnTo>
                  <a:lnTo>
                    <a:pt x="3097" y="2120"/>
                  </a:lnTo>
                  <a:lnTo>
                    <a:pt x="3347" y="1667"/>
                  </a:lnTo>
                  <a:lnTo>
                    <a:pt x="251"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65" name="Google Shape;165;p17"/>
          <p:cNvGrpSpPr/>
          <p:nvPr/>
        </p:nvGrpSpPr>
        <p:grpSpPr>
          <a:xfrm>
            <a:off x="4187682" y="3049512"/>
            <a:ext cx="1908500" cy="1245649"/>
            <a:chOff x="3140761" y="2287133"/>
            <a:chExt cx="1431375" cy="934237"/>
          </a:xfrm>
        </p:grpSpPr>
        <p:sp>
          <p:nvSpPr>
            <p:cNvPr id="166" name="Google Shape;166;p17"/>
            <p:cNvSpPr/>
            <p:nvPr/>
          </p:nvSpPr>
          <p:spPr>
            <a:xfrm>
              <a:off x="3140761" y="2287133"/>
              <a:ext cx="1431375" cy="934237"/>
            </a:xfrm>
            <a:custGeom>
              <a:avLst/>
              <a:gdLst/>
              <a:ahLst/>
              <a:cxnLst/>
              <a:rect l="l" t="t" r="r" b="b"/>
              <a:pathLst>
                <a:path w="93310" h="60902" extrusionOk="0">
                  <a:moveTo>
                    <a:pt x="4525" y="1"/>
                  </a:moveTo>
                  <a:cubicBezTo>
                    <a:pt x="2025" y="1"/>
                    <a:pt x="1" y="2025"/>
                    <a:pt x="1" y="4525"/>
                  </a:cubicBezTo>
                  <a:lnTo>
                    <a:pt x="1" y="56377"/>
                  </a:lnTo>
                  <a:cubicBezTo>
                    <a:pt x="1" y="58877"/>
                    <a:pt x="2025" y="60901"/>
                    <a:pt x="4525" y="60901"/>
                  </a:cubicBezTo>
                  <a:lnTo>
                    <a:pt x="62854" y="60901"/>
                  </a:lnTo>
                  <a:lnTo>
                    <a:pt x="93310" y="30457"/>
                  </a:lnTo>
                  <a:lnTo>
                    <a:pt x="62854" y="1"/>
                  </a:lnTo>
                  <a:close/>
                </a:path>
              </a:pathLst>
            </a:custGeom>
            <a:solidFill>
              <a:srgbClr val="FCBD24"/>
            </a:solidFill>
            <a:ln>
              <a:noFill/>
            </a:ln>
          </p:spPr>
          <p:txBody>
            <a:bodyPr spcFirstLastPara="1" wrap="square" lIns="121900" tIns="121900" rIns="121900" bIns="121900" anchor="ctr" anchorCtr="0">
              <a:noAutofit/>
            </a:bodyPr>
            <a:lstStyle/>
            <a:p>
              <a:endParaRPr sz="2400"/>
            </a:p>
          </p:txBody>
        </p:sp>
        <p:sp>
          <p:nvSpPr>
            <p:cNvPr id="167" name="Google Shape;167;p17"/>
            <p:cNvSpPr/>
            <p:nvPr/>
          </p:nvSpPr>
          <p:spPr>
            <a:xfrm>
              <a:off x="3198299" y="2330789"/>
              <a:ext cx="1299866" cy="848379"/>
            </a:xfrm>
            <a:custGeom>
              <a:avLst/>
              <a:gdLst/>
              <a:ahLst/>
              <a:cxnLst/>
              <a:rect l="l" t="t" r="r" b="b"/>
              <a:pathLst>
                <a:path w="84737" h="55305" fill="none" extrusionOk="0">
                  <a:moveTo>
                    <a:pt x="0" y="4120"/>
                  </a:moveTo>
                  <a:lnTo>
                    <a:pt x="0" y="51197"/>
                  </a:lnTo>
                  <a:cubicBezTo>
                    <a:pt x="0" y="53471"/>
                    <a:pt x="1846" y="55305"/>
                    <a:pt x="4108" y="55305"/>
                  </a:cubicBezTo>
                  <a:lnTo>
                    <a:pt x="57079" y="55305"/>
                  </a:lnTo>
                  <a:lnTo>
                    <a:pt x="84737" y="27658"/>
                  </a:lnTo>
                  <a:lnTo>
                    <a:pt x="57079" y="0"/>
                  </a:lnTo>
                  <a:lnTo>
                    <a:pt x="4108" y="0"/>
                  </a:lnTo>
                  <a:cubicBezTo>
                    <a:pt x="1846" y="0"/>
                    <a:pt x="0" y="1846"/>
                    <a:pt x="0" y="4120"/>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68" name="Google Shape;168;p17"/>
          <p:cNvGrpSpPr/>
          <p:nvPr/>
        </p:nvGrpSpPr>
        <p:grpSpPr>
          <a:xfrm>
            <a:off x="4580962" y="3443220"/>
            <a:ext cx="505319" cy="463072"/>
            <a:chOff x="3435721" y="2582415"/>
            <a:chExt cx="378989" cy="347304"/>
          </a:xfrm>
        </p:grpSpPr>
        <p:sp>
          <p:nvSpPr>
            <p:cNvPr id="169" name="Google Shape;169;p17"/>
            <p:cNvSpPr/>
            <p:nvPr/>
          </p:nvSpPr>
          <p:spPr>
            <a:xfrm>
              <a:off x="3438267" y="2582415"/>
              <a:ext cx="311065" cy="223243"/>
            </a:xfrm>
            <a:custGeom>
              <a:avLst/>
              <a:gdLst/>
              <a:ahLst/>
              <a:cxnLst/>
              <a:rect l="l" t="t" r="r" b="b"/>
              <a:pathLst>
                <a:path w="20278" h="14553" extrusionOk="0">
                  <a:moveTo>
                    <a:pt x="16003" y="491"/>
                  </a:moveTo>
                  <a:cubicBezTo>
                    <a:pt x="16360" y="491"/>
                    <a:pt x="16705" y="551"/>
                    <a:pt x="17063" y="646"/>
                  </a:cubicBezTo>
                  <a:cubicBezTo>
                    <a:pt x="17991" y="932"/>
                    <a:pt x="18753" y="1563"/>
                    <a:pt x="19218" y="2420"/>
                  </a:cubicBezTo>
                  <a:cubicBezTo>
                    <a:pt x="19670" y="3277"/>
                    <a:pt x="19765" y="4254"/>
                    <a:pt x="19491" y="5182"/>
                  </a:cubicBezTo>
                  <a:cubicBezTo>
                    <a:pt x="19206" y="6123"/>
                    <a:pt x="18587" y="6885"/>
                    <a:pt x="17729" y="7337"/>
                  </a:cubicBezTo>
                  <a:lnTo>
                    <a:pt x="5990" y="13636"/>
                  </a:lnTo>
                  <a:cubicBezTo>
                    <a:pt x="5452" y="13919"/>
                    <a:pt x="4864" y="14063"/>
                    <a:pt x="4270" y="14063"/>
                  </a:cubicBezTo>
                  <a:cubicBezTo>
                    <a:pt x="3917" y="14063"/>
                    <a:pt x="3562" y="14012"/>
                    <a:pt x="3216" y="13910"/>
                  </a:cubicBezTo>
                  <a:cubicBezTo>
                    <a:pt x="2287" y="13624"/>
                    <a:pt x="1525" y="12993"/>
                    <a:pt x="1061" y="12135"/>
                  </a:cubicBezTo>
                  <a:cubicBezTo>
                    <a:pt x="608" y="11290"/>
                    <a:pt x="501" y="10302"/>
                    <a:pt x="787" y="9373"/>
                  </a:cubicBezTo>
                  <a:cubicBezTo>
                    <a:pt x="1072" y="8445"/>
                    <a:pt x="1692" y="7671"/>
                    <a:pt x="2549" y="7218"/>
                  </a:cubicBezTo>
                  <a:lnTo>
                    <a:pt x="14288" y="932"/>
                  </a:lnTo>
                  <a:cubicBezTo>
                    <a:pt x="14824" y="646"/>
                    <a:pt x="15408" y="491"/>
                    <a:pt x="16003" y="491"/>
                  </a:cubicBezTo>
                  <a:close/>
                  <a:moveTo>
                    <a:pt x="15992" y="0"/>
                  </a:moveTo>
                  <a:cubicBezTo>
                    <a:pt x="15322" y="0"/>
                    <a:pt x="14659" y="165"/>
                    <a:pt x="14050" y="491"/>
                  </a:cubicBezTo>
                  <a:lnTo>
                    <a:pt x="2323" y="6778"/>
                  </a:lnTo>
                  <a:cubicBezTo>
                    <a:pt x="1346" y="7302"/>
                    <a:pt x="632" y="8171"/>
                    <a:pt x="310" y="9230"/>
                  </a:cubicBezTo>
                  <a:cubicBezTo>
                    <a:pt x="1" y="10278"/>
                    <a:pt x="108" y="11397"/>
                    <a:pt x="632" y="12374"/>
                  </a:cubicBezTo>
                  <a:cubicBezTo>
                    <a:pt x="1144" y="13350"/>
                    <a:pt x="2013" y="14052"/>
                    <a:pt x="3073" y="14374"/>
                  </a:cubicBezTo>
                  <a:cubicBezTo>
                    <a:pt x="3466" y="14493"/>
                    <a:pt x="3870" y="14552"/>
                    <a:pt x="4275" y="14552"/>
                  </a:cubicBezTo>
                  <a:cubicBezTo>
                    <a:pt x="4942" y="14552"/>
                    <a:pt x="5609" y="14386"/>
                    <a:pt x="6216" y="14064"/>
                  </a:cubicBezTo>
                  <a:lnTo>
                    <a:pt x="17956" y="7778"/>
                  </a:lnTo>
                  <a:cubicBezTo>
                    <a:pt x="18932" y="7254"/>
                    <a:pt x="19646" y="6385"/>
                    <a:pt x="19956" y="5325"/>
                  </a:cubicBezTo>
                  <a:cubicBezTo>
                    <a:pt x="20277" y="4277"/>
                    <a:pt x="20170" y="3158"/>
                    <a:pt x="19646" y="2182"/>
                  </a:cubicBezTo>
                  <a:cubicBezTo>
                    <a:pt x="19122" y="1206"/>
                    <a:pt x="18253" y="503"/>
                    <a:pt x="17205" y="182"/>
                  </a:cubicBezTo>
                  <a:cubicBezTo>
                    <a:pt x="16806" y="60"/>
                    <a:pt x="16398" y="0"/>
                    <a:pt x="1599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0" name="Google Shape;170;p17"/>
            <p:cNvSpPr/>
            <p:nvPr/>
          </p:nvSpPr>
          <p:spPr>
            <a:xfrm>
              <a:off x="3435721" y="2641993"/>
              <a:ext cx="185399" cy="159935"/>
            </a:xfrm>
            <a:custGeom>
              <a:avLst/>
              <a:gdLst/>
              <a:ahLst/>
              <a:cxnLst/>
              <a:rect l="l" t="t" r="r" b="b"/>
              <a:pathLst>
                <a:path w="12086" h="10426" extrusionOk="0">
                  <a:moveTo>
                    <a:pt x="8418" y="0"/>
                  </a:moveTo>
                  <a:lnTo>
                    <a:pt x="2596" y="3120"/>
                  </a:lnTo>
                  <a:cubicBezTo>
                    <a:pt x="715" y="4132"/>
                    <a:pt x="0" y="6477"/>
                    <a:pt x="1012" y="8371"/>
                  </a:cubicBezTo>
                  <a:cubicBezTo>
                    <a:pt x="1712" y="9680"/>
                    <a:pt x="3056" y="10426"/>
                    <a:pt x="4441" y="10426"/>
                  </a:cubicBezTo>
                  <a:cubicBezTo>
                    <a:pt x="5058" y="10426"/>
                    <a:pt x="5683" y="10278"/>
                    <a:pt x="6263" y="9966"/>
                  </a:cubicBezTo>
                  <a:lnTo>
                    <a:pt x="12085" y="6847"/>
                  </a:lnTo>
                  <a:lnTo>
                    <a:pt x="8418"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1" name="Google Shape;171;p17"/>
            <p:cNvSpPr/>
            <p:nvPr/>
          </p:nvSpPr>
          <p:spPr>
            <a:xfrm>
              <a:off x="3538909" y="2603997"/>
              <a:ext cx="153247" cy="73448"/>
            </a:xfrm>
            <a:custGeom>
              <a:avLst/>
              <a:gdLst/>
              <a:ahLst/>
              <a:cxnLst/>
              <a:rect l="l" t="t" r="r" b="b"/>
              <a:pathLst>
                <a:path w="9990" h="4788" extrusionOk="0">
                  <a:moveTo>
                    <a:pt x="8991" y="0"/>
                  </a:moveTo>
                  <a:cubicBezTo>
                    <a:pt x="8416" y="0"/>
                    <a:pt x="7782" y="224"/>
                    <a:pt x="7239" y="513"/>
                  </a:cubicBezTo>
                  <a:cubicBezTo>
                    <a:pt x="6346" y="989"/>
                    <a:pt x="0" y="4394"/>
                    <a:pt x="0" y="4394"/>
                  </a:cubicBezTo>
                  <a:lnTo>
                    <a:pt x="441" y="4787"/>
                  </a:lnTo>
                  <a:cubicBezTo>
                    <a:pt x="441" y="4787"/>
                    <a:pt x="6989" y="1275"/>
                    <a:pt x="7858" y="811"/>
                  </a:cubicBezTo>
                  <a:cubicBezTo>
                    <a:pt x="8503" y="466"/>
                    <a:pt x="9201" y="233"/>
                    <a:pt x="9639" y="233"/>
                  </a:cubicBezTo>
                  <a:cubicBezTo>
                    <a:pt x="9792" y="233"/>
                    <a:pt x="9913" y="261"/>
                    <a:pt x="9990" y="322"/>
                  </a:cubicBezTo>
                  <a:cubicBezTo>
                    <a:pt x="9709" y="93"/>
                    <a:pt x="9363" y="0"/>
                    <a:pt x="8991"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2" name="Google Shape;172;p17"/>
            <p:cNvSpPr/>
            <p:nvPr/>
          </p:nvSpPr>
          <p:spPr>
            <a:xfrm>
              <a:off x="3465848" y="2779648"/>
              <a:ext cx="348862" cy="150071"/>
            </a:xfrm>
            <a:custGeom>
              <a:avLst/>
              <a:gdLst/>
              <a:ahLst/>
              <a:cxnLst/>
              <a:rect l="l" t="t" r="r" b="b"/>
              <a:pathLst>
                <a:path w="22742" h="9783" extrusionOk="0">
                  <a:moveTo>
                    <a:pt x="18361" y="514"/>
                  </a:moveTo>
                  <a:cubicBezTo>
                    <a:pt x="19257" y="514"/>
                    <a:pt x="20110" y="824"/>
                    <a:pt x="20801" y="1409"/>
                  </a:cubicBezTo>
                  <a:cubicBezTo>
                    <a:pt x="21575" y="2064"/>
                    <a:pt x="22051" y="2980"/>
                    <a:pt x="22134" y="3992"/>
                  </a:cubicBezTo>
                  <a:cubicBezTo>
                    <a:pt x="22218" y="5004"/>
                    <a:pt x="21908" y="5993"/>
                    <a:pt x="21253" y="6767"/>
                  </a:cubicBezTo>
                  <a:cubicBezTo>
                    <a:pt x="20599" y="7540"/>
                    <a:pt x="19670" y="8005"/>
                    <a:pt x="18670" y="8100"/>
                  </a:cubicBezTo>
                  <a:lnTo>
                    <a:pt x="4811" y="9255"/>
                  </a:lnTo>
                  <a:cubicBezTo>
                    <a:pt x="4702" y="9264"/>
                    <a:pt x="4593" y="9269"/>
                    <a:pt x="4486" y="9269"/>
                  </a:cubicBezTo>
                  <a:cubicBezTo>
                    <a:pt x="2540" y="9269"/>
                    <a:pt x="884" y="7765"/>
                    <a:pt x="715" y="5790"/>
                  </a:cubicBezTo>
                  <a:cubicBezTo>
                    <a:pt x="548" y="3754"/>
                    <a:pt x="2025" y="1944"/>
                    <a:pt x="4037" y="1706"/>
                  </a:cubicBezTo>
                  <a:cubicBezTo>
                    <a:pt x="4085" y="1694"/>
                    <a:pt x="4132" y="1694"/>
                    <a:pt x="4180" y="1683"/>
                  </a:cubicBezTo>
                  <a:lnTo>
                    <a:pt x="18039" y="528"/>
                  </a:lnTo>
                  <a:cubicBezTo>
                    <a:pt x="18147" y="519"/>
                    <a:pt x="18254" y="514"/>
                    <a:pt x="18361" y="514"/>
                  </a:cubicBezTo>
                  <a:close/>
                  <a:moveTo>
                    <a:pt x="18354" y="1"/>
                  </a:moveTo>
                  <a:cubicBezTo>
                    <a:pt x="18233" y="1"/>
                    <a:pt x="18112" y="6"/>
                    <a:pt x="17991" y="16"/>
                  </a:cubicBezTo>
                  <a:lnTo>
                    <a:pt x="4144" y="1171"/>
                  </a:lnTo>
                  <a:cubicBezTo>
                    <a:pt x="1775" y="1373"/>
                    <a:pt x="1" y="3457"/>
                    <a:pt x="203" y="5826"/>
                  </a:cubicBezTo>
                  <a:cubicBezTo>
                    <a:pt x="395" y="8072"/>
                    <a:pt x="2277" y="9783"/>
                    <a:pt x="4490" y="9783"/>
                  </a:cubicBezTo>
                  <a:cubicBezTo>
                    <a:pt x="4612" y="9783"/>
                    <a:pt x="4735" y="9777"/>
                    <a:pt x="4858" y="9767"/>
                  </a:cubicBezTo>
                  <a:lnTo>
                    <a:pt x="18717" y="8612"/>
                  </a:lnTo>
                  <a:cubicBezTo>
                    <a:pt x="18765" y="8600"/>
                    <a:pt x="18825" y="8600"/>
                    <a:pt x="18884" y="8588"/>
                  </a:cubicBezTo>
                  <a:cubicBezTo>
                    <a:pt x="19956" y="8457"/>
                    <a:pt x="20932" y="7933"/>
                    <a:pt x="21646" y="7088"/>
                  </a:cubicBezTo>
                  <a:cubicBezTo>
                    <a:pt x="22384" y="6219"/>
                    <a:pt x="22742" y="5100"/>
                    <a:pt x="22646" y="3945"/>
                  </a:cubicBezTo>
                  <a:cubicBezTo>
                    <a:pt x="22551" y="2802"/>
                    <a:pt x="22015" y="1766"/>
                    <a:pt x="21134" y="1016"/>
                  </a:cubicBezTo>
                  <a:cubicBezTo>
                    <a:pt x="20347" y="356"/>
                    <a:pt x="19369" y="1"/>
                    <a:pt x="18354"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3" name="Google Shape;173;p17"/>
            <p:cNvSpPr/>
            <p:nvPr/>
          </p:nvSpPr>
          <p:spPr>
            <a:xfrm>
              <a:off x="3636789" y="2783514"/>
              <a:ext cx="175352" cy="132998"/>
            </a:xfrm>
            <a:custGeom>
              <a:avLst/>
              <a:gdLst/>
              <a:ahLst/>
              <a:cxnLst/>
              <a:rect l="l" t="t" r="r" b="b"/>
              <a:pathLst>
                <a:path w="11431" h="8670" extrusionOk="0">
                  <a:moveTo>
                    <a:pt x="7200" y="1"/>
                  </a:moveTo>
                  <a:cubicBezTo>
                    <a:pt x="7091" y="1"/>
                    <a:pt x="6981" y="5"/>
                    <a:pt x="6871" y="14"/>
                  </a:cubicBezTo>
                  <a:lnTo>
                    <a:pt x="1" y="597"/>
                  </a:lnTo>
                  <a:lnTo>
                    <a:pt x="680" y="8670"/>
                  </a:lnTo>
                  <a:lnTo>
                    <a:pt x="7550" y="8098"/>
                  </a:lnTo>
                  <a:cubicBezTo>
                    <a:pt x="9776" y="7908"/>
                    <a:pt x="11431" y="5955"/>
                    <a:pt x="11252" y="3717"/>
                  </a:cubicBezTo>
                  <a:cubicBezTo>
                    <a:pt x="11071" y="1600"/>
                    <a:pt x="9288" y="1"/>
                    <a:pt x="7200" y="1"/>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74" name="Google Shape;174;p17"/>
            <p:cNvSpPr/>
            <p:nvPr/>
          </p:nvSpPr>
          <p:spPr>
            <a:xfrm>
              <a:off x="3506573" y="2803623"/>
              <a:ext cx="169691" cy="32521"/>
            </a:xfrm>
            <a:custGeom>
              <a:avLst/>
              <a:gdLst/>
              <a:ahLst/>
              <a:cxnLst/>
              <a:rect l="l" t="t" r="r" b="b"/>
              <a:pathLst>
                <a:path w="11062" h="2120" extrusionOk="0">
                  <a:moveTo>
                    <a:pt x="11062" y="0"/>
                  </a:moveTo>
                  <a:lnTo>
                    <a:pt x="11062" y="0"/>
                  </a:lnTo>
                  <a:cubicBezTo>
                    <a:pt x="11061" y="1"/>
                    <a:pt x="3561" y="632"/>
                    <a:pt x="2525" y="715"/>
                  </a:cubicBezTo>
                  <a:cubicBezTo>
                    <a:pt x="1477" y="810"/>
                    <a:pt x="287" y="1191"/>
                    <a:pt x="1" y="2120"/>
                  </a:cubicBezTo>
                  <a:cubicBezTo>
                    <a:pt x="120" y="1739"/>
                    <a:pt x="1132" y="1417"/>
                    <a:pt x="2144" y="1334"/>
                  </a:cubicBezTo>
                  <a:cubicBezTo>
                    <a:pt x="3168" y="1239"/>
                    <a:pt x="10895" y="596"/>
                    <a:pt x="10895" y="596"/>
                  </a:cubicBezTo>
                  <a:lnTo>
                    <a:pt x="11062"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75" name="Google Shape;175;p17"/>
          <p:cNvGrpSpPr/>
          <p:nvPr/>
        </p:nvGrpSpPr>
        <p:grpSpPr>
          <a:xfrm>
            <a:off x="5473180" y="3672410"/>
            <a:ext cx="1245649" cy="1908255"/>
            <a:chOff x="4104884" y="2754307"/>
            <a:chExt cx="934237" cy="1431191"/>
          </a:xfrm>
        </p:grpSpPr>
        <p:sp>
          <p:nvSpPr>
            <p:cNvPr id="176" name="Google Shape;176;p17"/>
            <p:cNvSpPr/>
            <p:nvPr/>
          </p:nvSpPr>
          <p:spPr>
            <a:xfrm>
              <a:off x="4104884" y="2754307"/>
              <a:ext cx="934237" cy="1431191"/>
            </a:xfrm>
            <a:custGeom>
              <a:avLst/>
              <a:gdLst/>
              <a:ahLst/>
              <a:cxnLst/>
              <a:rect l="l" t="t" r="r" b="b"/>
              <a:pathLst>
                <a:path w="60902" h="93298" extrusionOk="0">
                  <a:moveTo>
                    <a:pt x="30457" y="1"/>
                  </a:moveTo>
                  <a:lnTo>
                    <a:pt x="1" y="30445"/>
                  </a:lnTo>
                  <a:lnTo>
                    <a:pt x="1" y="88774"/>
                  </a:lnTo>
                  <a:cubicBezTo>
                    <a:pt x="1" y="91274"/>
                    <a:pt x="2025" y="93298"/>
                    <a:pt x="4525" y="93298"/>
                  </a:cubicBezTo>
                  <a:lnTo>
                    <a:pt x="56377" y="93298"/>
                  </a:lnTo>
                  <a:cubicBezTo>
                    <a:pt x="58877" y="93298"/>
                    <a:pt x="60901" y="91274"/>
                    <a:pt x="60901" y="88774"/>
                  </a:cubicBezTo>
                  <a:lnTo>
                    <a:pt x="60901" y="30445"/>
                  </a:lnTo>
                  <a:lnTo>
                    <a:pt x="30457" y="1"/>
                  </a:lnTo>
                  <a:close/>
                </a:path>
              </a:pathLst>
            </a:custGeom>
            <a:solidFill>
              <a:srgbClr val="4949E7"/>
            </a:solidFill>
            <a:ln>
              <a:noFill/>
            </a:ln>
          </p:spPr>
          <p:txBody>
            <a:bodyPr spcFirstLastPara="1" wrap="square" lIns="121900" tIns="121900" rIns="121900" bIns="121900" anchor="ctr" anchorCtr="0">
              <a:noAutofit/>
            </a:bodyPr>
            <a:lstStyle/>
            <a:p>
              <a:endParaRPr sz="2400"/>
            </a:p>
          </p:txBody>
        </p:sp>
        <p:sp>
          <p:nvSpPr>
            <p:cNvPr id="177" name="Google Shape;177;p17"/>
            <p:cNvSpPr/>
            <p:nvPr/>
          </p:nvSpPr>
          <p:spPr>
            <a:xfrm>
              <a:off x="4150733" y="2841604"/>
              <a:ext cx="848379" cy="1299881"/>
            </a:xfrm>
            <a:custGeom>
              <a:avLst/>
              <a:gdLst/>
              <a:ahLst/>
              <a:cxnLst/>
              <a:rect l="l" t="t" r="r" b="b"/>
              <a:pathLst>
                <a:path w="55305" h="84738" fill="none" extrusionOk="0">
                  <a:moveTo>
                    <a:pt x="4108" y="84738"/>
                  </a:moveTo>
                  <a:lnTo>
                    <a:pt x="51185" y="84738"/>
                  </a:lnTo>
                  <a:cubicBezTo>
                    <a:pt x="53459" y="84738"/>
                    <a:pt x="55305" y="82892"/>
                    <a:pt x="55305" y="80630"/>
                  </a:cubicBezTo>
                  <a:lnTo>
                    <a:pt x="55305" y="27659"/>
                  </a:lnTo>
                  <a:lnTo>
                    <a:pt x="27646" y="1"/>
                  </a:lnTo>
                  <a:lnTo>
                    <a:pt x="0" y="27659"/>
                  </a:lnTo>
                  <a:lnTo>
                    <a:pt x="0" y="80630"/>
                  </a:lnTo>
                  <a:cubicBezTo>
                    <a:pt x="0" y="82892"/>
                    <a:pt x="1834" y="84738"/>
                    <a:pt x="4108" y="84738"/>
                  </a:cubicBezTo>
                  <a:close/>
                </a:path>
              </a:pathLst>
            </a:custGeom>
            <a:noFill/>
            <a:ln w="12800" cap="flat" cmpd="sng">
              <a:solidFill>
                <a:srgbClr val="FFFFFF"/>
              </a:solidFill>
              <a:prstDash val="solid"/>
              <a:miter lim="11906"/>
              <a:headEnd type="none" w="sm" len="sm"/>
              <a:tailEnd type="none" w="sm" len="sm"/>
            </a:ln>
          </p:spPr>
          <p:txBody>
            <a:bodyPr spcFirstLastPara="1" wrap="square" lIns="121900" tIns="121900" rIns="121900" bIns="121900" anchor="ctr" anchorCtr="0">
              <a:noAutofit/>
            </a:bodyPr>
            <a:lstStyle/>
            <a:p>
              <a:endParaRPr sz="2400"/>
            </a:p>
          </p:txBody>
        </p:sp>
      </p:grpSp>
      <p:grpSp>
        <p:nvGrpSpPr>
          <p:cNvPr id="178" name="Google Shape;178;p17"/>
          <p:cNvGrpSpPr/>
          <p:nvPr/>
        </p:nvGrpSpPr>
        <p:grpSpPr>
          <a:xfrm>
            <a:off x="5821402" y="4704421"/>
            <a:ext cx="556965" cy="462468"/>
            <a:chOff x="4366051" y="3528315"/>
            <a:chExt cx="417724" cy="346851"/>
          </a:xfrm>
        </p:grpSpPr>
        <p:sp>
          <p:nvSpPr>
            <p:cNvPr id="179" name="Google Shape;179;p17"/>
            <p:cNvSpPr/>
            <p:nvPr/>
          </p:nvSpPr>
          <p:spPr>
            <a:xfrm>
              <a:off x="4366051" y="3528315"/>
              <a:ext cx="417724" cy="111246"/>
            </a:xfrm>
            <a:custGeom>
              <a:avLst/>
              <a:gdLst/>
              <a:ahLst/>
              <a:cxnLst/>
              <a:rect l="l" t="t" r="r" b="b"/>
              <a:pathLst>
                <a:path w="27231" h="7252" extrusionOk="0">
                  <a:moveTo>
                    <a:pt x="13645" y="0"/>
                  </a:moveTo>
                  <a:lnTo>
                    <a:pt x="1" y="5846"/>
                  </a:lnTo>
                  <a:lnTo>
                    <a:pt x="1" y="7251"/>
                  </a:lnTo>
                  <a:lnTo>
                    <a:pt x="13645" y="1393"/>
                  </a:lnTo>
                  <a:lnTo>
                    <a:pt x="27230" y="7251"/>
                  </a:lnTo>
                  <a:lnTo>
                    <a:pt x="27230" y="5846"/>
                  </a:lnTo>
                  <a:lnTo>
                    <a:pt x="13645"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0" name="Google Shape;180;p17"/>
            <p:cNvSpPr/>
            <p:nvPr/>
          </p:nvSpPr>
          <p:spPr>
            <a:xfrm>
              <a:off x="4659539" y="3538546"/>
              <a:ext cx="40206" cy="49870"/>
            </a:xfrm>
            <a:custGeom>
              <a:avLst/>
              <a:gdLst/>
              <a:ahLst/>
              <a:cxnLst/>
              <a:rect l="l" t="t" r="r" b="b"/>
              <a:pathLst>
                <a:path w="2621" h="3251" extrusionOk="0">
                  <a:moveTo>
                    <a:pt x="1" y="0"/>
                  </a:moveTo>
                  <a:lnTo>
                    <a:pt x="1" y="2155"/>
                  </a:lnTo>
                  <a:lnTo>
                    <a:pt x="2620" y="3251"/>
                  </a:lnTo>
                  <a:lnTo>
                    <a:pt x="2620" y="0"/>
                  </a:lnTo>
                  <a:close/>
                </a:path>
              </a:pathLst>
            </a:custGeom>
            <a:solidFill>
              <a:srgbClr val="FFFFFF"/>
            </a:solidFill>
            <a:ln>
              <a:noFill/>
            </a:ln>
          </p:spPr>
          <p:txBody>
            <a:bodyPr spcFirstLastPara="1" wrap="square" lIns="121900" tIns="121900" rIns="121900" bIns="121900" anchor="ctr" anchorCtr="0">
              <a:noAutofit/>
            </a:bodyPr>
            <a:lstStyle/>
            <a:p>
              <a:endParaRPr sz="2400"/>
            </a:p>
          </p:txBody>
        </p:sp>
        <p:sp>
          <p:nvSpPr>
            <p:cNvPr id="181" name="Google Shape;181;p17"/>
            <p:cNvSpPr/>
            <p:nvPr/>
          </p:nvSpPr>
          <p:spPr>
            <a:xfrm>
              <a:off x="4428329" y="3563012"/>
              <a:ext cx="293163" cy="312154"/>
            </a:xfrm>
            <a:custGeom>
              <a:avLst/>
              <a:gdLst/>
              <a:ahLst/>
              <a:cxnLst/>
              <a:rect l="l" t="t" r="r" b="b"/>
              <a:pathLst>
                <a:path w="19111" h="20349" extrusionOk="0">
                  <a:moveTo>
                    <a:pt x="12002" y="5847"/>
                  </a:moveTo>
                  <a:lnTo>
                    <a:pt x="12002" y="9537"/>
                  </a:lnTo>
                  <a:lnTo>
                    <a:pt x="15705" y="9537"/>
                  </a:lnTo>
                  <a:lnTo>
                    <a:pt x="15705" y="14157"/>
                  </a:lnTo>
                  <a:lnTo>
                    <a:pt x="12002" y="14157"/>
                  </a:lnTo>
                  <a:lnTo>
                    <a:pt x="12002" y="17848"/>
                  </a:lnTo>
                  <a:lnTo>
                    <a:pt x="7394" y="17848"/>
                  </a:lnTo>
                  <a:lnTo>
                    <a:pt x="7394" y="14157"/>
                  </a:lnTo>
                  <a:lnTo>
                    <a:pt x="3692" y="14157"/>
                  </a:lnTo>
                  <a:lnTo>
                    <a:pt x="3692" y="9537"/>
                  </a:lnTo>
                  <a:lnTo>
                    <a:pt x="7394" y="9537"/>
                  </a:lnTo>
                  <a:lnTo>
                    <a:pt x="7394" y="5847"/>
                  </a:lnTo>
                  <a:close/>
                  <a:moveTo>
                    <a:pt x="9573" y="1"/>
                  </a:moveTo>
                  <a:lnTo>
                    <a:pt x="1" y="4108"/>
                  </a:lnTo>
                  <a:lnTo>
                    <a:pt x="1" y="20348"/>
                  </a:lnTo>
                  <a:lnTo>
                    <a:pt x="19110" y="20348"/>
                  </a:lnTo>
                  <a:lnTo>
                    <a:pt x="19110" y="4108"/>
                  </a:lnTo>
                  <a:lnTo>
                    <a:pt x="9573" y="1"/>
                  </a:ln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82" name="Google Shape;182;p17"/>
          <p:cNvGrpSpPr/>
          <p:nvPr/>
        </p:nvGrpSpPr>
        <p:grpSpPr>
          <a:xfrm>
            <a:off x="5564254" y="3165190"/>
            <a:ext cx="1012828" cy="1012828"/>
            <a:chOff x="4173190" y="2373892"/>
            <a:chExt cx="759621" cy="759621"/>
          </a:xfrm>
        </p:grpSpPr>
        <p:sp>
          <p:nvSpPr>
            <p:cNvPr id="183" name="Google Shape;183;p17"/>
            <p:cNvSpPr/>
            <p:nvPr/>
          </p:nvSpPr>
          <p:spPr>
            <a:xfrm>
              <a:off x="4173190" y="2373892"/>
              <a:ext cx="759621" cy="759621"/>
            </a:xfrm>
            <a:custGeom>
              <a:avLst/>
              <a:gdLst/>
              <a:ahLst/>
              <a:cxnLst/>
              <a:rect l="l" t="t" r="r" b="b"/>
              <a:pathLst>
                <a:path w="49519" h="49519" extrusionOk="0">
                  <a:moveTo>
                    <a:pt x="24766" y="0"/>
                  </a:moveTo>
                  <a:cubicBezTo>
                    <a:pt x="11085" y="0"/>
                    <a:pt x="1" y="11085"/>
                    <a:pt x="1" y="24753"/>
                  </a:cubicBezTo>
                  <a:cubicBezTo>
                    <a:pt x="1" y="38433"/>
                    <a:pt x="11085" y="49518"/>
                    <a:pt x="24766" y="49518"/>
                  </a:cubicBezTo>
                  <a:cubicBezTo>
                    <a:pt x="38434" y="49518"/>
                    <a:pt x="49519" y="38433"/>
                    <a:pt x="49519" y="24753"/>
                  </a:cubicBezTo>
                  <a:cubicBezTo>
                    <a:pt x="49519" y="11085"/>
                    <a:pt x="38434" y="0"/>
                    <a:pt x="24766" y="0"/>
                  </a:cubicBezTo>
                  <a:close/>
                </a:path>
              </a:pathLst>
            </a:custGeom>
            <a:solidFill>
              <a:srgbClr val="EEEEEE"/>
            </a:solidFill>
            <a:ln>
              <a:noFill/>
            </a:ln>
          </p:spPr>
          <p:txBody>
            <a:bodyPr spcFirstLastPara="1" wrap="square" lIns="121900" tIns="121900" rIns="121900" bIns="121900" anchor="ctr" anchorCtr="0">
              <a:noAutofit/>
            </a:bodyPr>
            <a:lstStyle/>
            <a:p>
              <a:endParaRPr sz="2400"/>
            </a:p>
          </p:txBody>
        </p:sp>
        <p:sp>
          <p:nvSpPr>
            <p:cNvPr id="184" name="Google Shape;184;p17"/>
            <p:cNvSpPr/>
            <p:nvPr/>
          </p:nvSpPr>
          <p:spPr>
            <a:xfrm>
              <a:off x="4200402" y="2401104"/>
              <a:ext cx="705195" cy="705195"/>
            </a:xfrm>
            <a:custGeom>
              <a:avLst/>
              <a:gdLst/>
              <a:ahLst/>
              <a:cxnLst/>
              <a:rect l="l" t="t" r="r" b="b"/>
              <a:pathLst>
                <a:path w="45971" h="45971" extrusionOk="0">
                  <a:moveTo>
                    <a:pt x="22992" y="0"/>
                  </a:moveTo>
                  <a:cubicBezTo>
                    <a:pt x="10300" y="0"/>
                    <a:pt x="1" y="10287"/>
                    <a:pt x="1" y="22979"/>
                  </a:cubicBezTo>
                  <a:cubicBezTo>
                    <a:pt x="1" y="35671"/>
                    <a:pt x="10300" y="45970"/>
                    <a:pt x="22992" y="45970"/>
                  </a:cubicBezTo>
                  <a:cubicBezTo>
                    <a:pt x="35684" y="45970"/>
                    <a:pt x="45971" y="35671"/>
                    <a:pt x="45971" y="22979"/>
                  </a:cubicBezTo>
                  <a:cubicBezTo>
                    <a:pt x="45971" y="10287"/>
                    <a:pt x="35684" y="0"/>
                    <a:pt x="22992" y="0"/>
                  </a:cubicBezTo>
                  <a:close/>
                </a:path>
              </a:pathLst>
            </a:custGeom>
            <a:solidFill>
              <a:srgbClr val="FFFFFF"/>
            </a:solidFill>
            <a:ln>
              <a:noFill/>
            </a:ln>
          </p:spPr>
          <p:txBody>
            <a:bodyPr spcFirstLastPara="1" wrap="square" lIns="121900" tIns="121900" rIns="121900" bIns="121900" anchor="ctr" anchorCtr="0">
              <a:noAutofit/>
            </a:bodyPr>
            <a:lstStyle/>
            <a:p>
              <a:endParaRPr sz="2400"/>
            </a:p>
          </p:txBody>
        </p:sp>
      </p:grpSp>
      <p:grpSp>
        <p:nvGrpSpPr>
          <p:cNvPr id="188" name="Google Shape;188;p17"/>
          <p:cNvGrpSpPr/>
          <p:nvPr/>
        </p:nvGrpSpPr>
        <p:grpSpPr>
          <a:xfrm>
            <a:off x="8143237" y="1918344"/>
            <a:ext cx="3835403" cy="1771778"/>
            <a:chOff x="6018275" y="1233800"/>
            <a:chExt cx="3062452" cy="1328833"/>
          </a:xfrm>
        </p:grpSpPr>
        <p:sp>
          <p:nvSpPr>
            <p:cNvPr id="189" name="Google Shape;189;p17"/>
            <p:cNvSpPr txBox="1"/>
            <p:nvPr/>
          </p:nvSpPr>
          <p:spPr>
            <a:xfrm>
              <a:off x="6018275" y="1233800"/>
              <a:ext cx="1884600" cy="429600"/>
            </a:xfrm>
            <a:prstGeom prst="rect">
              <a:avLst/>
            </a:prstGeom>
            <a:noFill/>
            <a:ln>
              <a:noFill/>
            </a:ln>
          </p:spPr>
          <p:txBody>
            <a:bodyPr spcFirstLastPara="1" wrap="square" lIns="121900" tIns="121900" rIns="121900" bIns="121900" anchor="ctr" anchorCtr="0">
              <a:noAutofit/>
            </a:bodyPr>
            <a:lstStyle/>
            <a:p>
              <a:r>
                <a:rPr lang="en" sz="2267" b="1" dirty="0">
                  <a:solidFill>
                    <a:schemeClr val="accent1"/>
                  </a:solidFill>
                  <a:latin typeface="Fira Sans Extra Condensed Medium"/>
                  <a:ea typeface="Fira Sans Extra Condensed Medium"/>
                  <a:cs typeface="Fira Sans Extra Condensed Medium"/>
                  <a:sym typeface="Fira Sans Extra Condensed Medium"/>
                </a:rPr>
                <a:t>Gene Therapy </a:t>
              </a:r>
              <a:endParaRPr sz="2267" b="1" dirty="0">
                <a:solidFill>
                  <a:schemeClr val="accent1"/>
                </a:solidFill>
                <a:latin typeface="Fira Sans Extra Condensed Medium"/>
                <a:ea typeface="Fira Sans Extra Condensed Medium"/>
                <a:cs typeface="Fira Sans Extra Condensed Medium"/>
                <a:sym typeface="Fira Sans Extra Condensed Medium"/>
              </a:endParaRPr>
            </a:p>
          </p:txBody>
        </p:sp>
        <p:sp>
          <p:nvSpPr>
            <p:cNvPr id="190" name="Google Shape;190;p17"/>
            <p:cNvSpPr txBox="1"/>
            <p:nvPr/>
          </p:nvSpPr>
          <p:spPr>
            <a:xfrm>
              <a:off x="6054881" y="2027733"/>
              <a:ext cx="3025846" cy="534900"/>
            </a:xfrm>
            <a:prstGeom prst="rect">
              <a:avLst/>
            </a:prstGeom>
            <a:noFill/>
            <a:ln>
              <a:noFill/>
            </a:ln>
          </p:spPr>
          <p:txBody>
            <a:bodyPr spcFirstLastPara="1" wrap="square" lIns="121900" tIns="121900" rIns="121900" bIns="121900" anchor="ctr"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4" name="Google Shape;194;p17"/>
          <p:cNvGrpSpPr/>
          <p:nvPr/>
        </p:nvGrpSpPr>
        <p:grpSpPr>
          <a:xfrm>
            <a:off x="451536" y="2006825"/>
            <a:ext cx="3219490" cy="1175667"/>
            <a:chOff x="518532" y="1233800"/>
            <a:chExt cx="2596943" cy="881750"/>
          </a:xfrm>
        </p:grpSpPr>
        <p:sp>
          <p:nvSpPr>
            <p:cNvPr id="195" name="Google Shape;195;p17"/>
            <p:cNvSpPr txBox="1"/>
            <p:nvPr/>
          </p:nvSpPr>
          <p:spPr>
            <a:xfrm>
              <a:off x="518532" y="1233800"/>
              <a:ext cx="2596943" cy="429600"/>
            </a:xfrm>
            <a:prstGeom prst="rect">
              <a:avLst/>
            </a:prstGeom>
            <a:noFill/>
            <a:ln>
              <a:noFill/>
            </a:ln>
          </p:spPr>
          <p:txBody>
            <a:bodyPr spcFirstLastPara="1" wrap="square" lIns="121900" tIns="121900" rIns="121900" bIns="121900" anchor="ctr" anchorCtr="0">
              <a:noAutofit/>
            </a:bodyPr>
            <a:lstStyle/>
            <a:p>
              <a:pPr algn="r"/>
              <a:r>
                <a:rPr lang="en" sz="2267" b="1" dirty="0">
                  <a:solidFill>
                    <a:schemeClr val="accent5"/>
                  </a:solidFill>
                  <a:latin typeface="Fira Sans Extra Condensed Medium"/>
                  <a:ea typeface="Fira Sans Extra Condensed Medium"/>
                  <a:cs typeface="Fira Sans Extra Condensed Medium"/>
                  <a:sym typeface="Fira Sans Extra Condensed Medium"/>
                </a:rPr>
                <a:t>Stem Cell Transplant</a:t>
              </a:r>
              <a:endParaRPr sz="2267" b="1" dirty="0">
                <a:solidFill>
                  <a:schemeClr val="accent5"/>
                </a:solidFill>
                <a:latin typeface="Fira Sans Extra Condensed Medium"/>
                <a:ea typeface="Fira Sans Extra Condensed Medium"/>
                <a:cs typeface="Fira Sans Extra Condensed Medium"/>
                <a:sym typeface="Fira Sans Extra Condensed Medium"/>
              </a:endParaRPr>
            </a:p>
          </p:txBody>
        </p:sp>
        <p:sp>
          <p:nvSpPr>
            <p:cNvPr id="196" name="Google Shape;196;p17"/>
            <p:cNvSpPr txBox="1"/>
            <p:nvPr/>
          </p:nvSpPr>
          <p:spPr>
            <a:xfrm>
              <a:off x="1230875" y="1580650"/>
              <a:ext cx="1884600" cy="534900"/>
            </a:xfrm>
            <a:prstGeom prst="rect">
              <a:avLst/>
            </a:prstGeom>
            <a:noFill/>
            <a:ln>
              <a:noFill/>
            </a:ln>
          </p:spPr>
          <p:txBody>
            <a:bodyPr spcFirstLastPara="1" wrap="square" lIns="121900" tIns="121900" rIns="121900" bIns="121900" anchor="ctr" anchorCtr="0">
              <a:noAutofit/>
            </a:bodyPr>
            <a:lstStyle/>
            <a:p>
              <a:pPr marR="0" lvl="0">
                <a:lnSpc>
                  <a:spcPct val="107000"/>
                </a:lnSpc>
                <a:spcBef>
                  <a:spcPts val="0"/>
                </a:spcBef>
                <a:spcAft>
                  <a:spcPts val="0"/>
                </a:spcAft>
                <a:tabLst>
                  <a:tab pos="457200" algn="l"/>
                </a:tabLs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grpSp>
      <p:sp>
        <p:nvSpPr>
          <p:cNvPr id="2" name="Google Shape;195;p17">
            <a:extLst>
              <a:ext uri="{FF2B5EF4-FFF2-40B4-BE49-F238E27FC236}">
                <a16:creationId xmlns:a16="http://schemas.microsoft.com/office/drawing/2014/main" id="{0B490D58-3567-8DF5-EF53-8B1362FD680F}"/>
              </a:ext>
            </a:extLst>
          </p:cNvPr>
          <p:cNvSpPr txBox="1"/>
          <p:nvPr/>
        </p:nvSpPr>
        <p:spPr>
          <a:xfrm>
            <a:off x="195041" y="3590365"/>
            <a:ext cx="3219490" cy="572800"/>
          </a:xfrm>
          <a:prstGeom prst="rect">
            <a:avLst/>
          </a:prstGeom>
          <a:noFill/>
          <a:ln>
            <a:noFill/>
          </a:ln>
        </p:spPr>
        <p:txBody>
          <a:bodyPr spcFirstLastPara="1" wrap="square" lIns="121900" tIns="121900" rIns="121900" bIns="121900" anchor="ctr" anchorCtr="0">
            <a:noAutofit/>
          </a:bodyPr>
          <a:lstStyle/>
          <a:p>
            <a:pPr algn="r"/>
            <a:r>
              <a:rPr lang="en" sz="2267" b="1" dirty="0">
                <a:solidFill>
                  <a:schemeClr val="accent4">
                    <a:lumMod val="75000"/>
                  </a:schemeClr>
                </a:solidFill>
                <a:latin typeface="Fira Sans Extra Condensed Medium"/>
                <a:ea typeface="Fira Sans Extra Condensed Medium"/>
                <a:cs typeface="Fira Sans Extra Condensed Medium"/>
                <a:sym typeface="Fira Sans Extra Condensed Medium"/>
              </a:rPr>
              <a:t>Pharmacologic</a:t>
            </a:r>
            <a:endParaRPr sz="2267" b="1" dirty="0">
              <a:solidFill>
                <a:schemeClr val="accent4">
                  <a:lumMod val="75000"/>
                </a:schemeClr>
              </a:solidFill>
              <a:latin typeface="Fira Sans Extra Condensed Medium"/>
              <a:ea typeface="Fira Sans Extra Condensed Medium"/>
              <a:cs typeface="Fira Sans Extra Condensed Medium"/>
              <a:sym typeface="Fira Sans Extra Condensed Medium"/>
            </a:endParaRPr>
          </a:p>
        </p:txBody>
      </p:sp>
    </p:spTree>
    <p:extLst>
      <p:ext uri="{BB962C8B-B14F-4D97-AF65-F5344CB8AC3E}">
        <p14:creationId xmlns:p14="http://schemas.microsoft.com/office/powerpoint/2010/main" val="15746659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13"/>
</p:tagLst>
</file>

<file path=ppt/tags/tag2.xml><?xml version="1.0" encoding="utf-8"?>
<p:tagLst xmlns:a="http://schemas.openxmlformats.org/drawingml/2006/main" xmlns:r="http://schemas.openxmlformats.org/officeDocument/2006/relationships" xmlns:p="http://schemas.openxmlformats.org/presentationml/2006/main">
  <p:tag name="AS_UNIQUEID" val="14"/>
</p:tagLst>
</file>

<file path=ppt/tags/tag3.xml><?xml version="1.0" encoding="utf-8"?>
<p:tagLst xmlns:a="http://schemas.openxmlformats.org/drawingml/2006/main" xmlns:r="http://schemas.openxmlformats.org/officeDocument/2006/relationships" xmlns:p="http://schemas.openxmlformats.org/presentationml/2006/main">
  <p:tag name="AS_UNIQUEID"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Title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HSC_ws_ppt_template_green" id="{72BB5C5F-54F4-4D41-A849-8B1361BF0AFB}" vid="{1CD7C5D5-7372-E545-BC66-09B17C23D80F}"/>
    </a:ext>
  </a:extLst>
</a:theme>
</file>

<file path=ppt/theme/theme2.xml><?xml version="1.0" encoding="utf-8"?>
<a:theme xmlns:a="http://schemas.openxmlformats.org/drawingml/2006/main" name="UTHSC conte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HSC_ws_ppt_template_green" id="{72BB5C5F-54F4-4D41-A849-8B1361BF0AFB}" vid="{DD0AE88C-F3C8-0641-8013-CBF595DF0D3D}"/>
    </a:ext>
  </a:extLst>
</a:theme>
</file>

<file path=ppt/theme/theme3.xml><?xml version="1.0" encoding="utf-8"?>
<a:theme xmlns:a="http://schemas.openxmlformats.org/drawingml/2006/main" name="Section break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HSC_ws_ppt_template_green" id="{72BB5C5F-54F4-4D41-A849-8B1361BF0AFB}" vid="{68E5DD6C-94FE-A544-91DF-0A8A01CDDC11}"/>
    </a:ext>
  </a:extLst>
</a:theme>
</file>

<file path=ppt/theme/theme4.xml><?xml version="1.0" encoding="utf-8"?>
<a:theme xmlns:a="http://schemas.openxmlformats.org/drawingml/2006/main" name="1_End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THSC_ws_ppt_template_green" id="{72BB5C5F-54F4-4D41-A849-8B1361BF0AFB}" vid="{8BB08CD5-6B39-164B-9014-B01BDCB2B6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Title slides</Template>
  <TotalTime>3755</TotalTime>
  <Words>7339</Words>
  <Application>Microsoft Office PowerPoint</Application>
  <PresentationFormat>Widescreen</PresentationFormat>
  <Paragraphs>534</Paragraphs>
  <Slides>62</Slides>
  <Notes>46</Notes>
  <HiddenSlides>9</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62</vt:i4>
      </vt:variant>
    </vt:vector>
  </HeadingPairs>
  <TitlesOfParts>
    <vt:vector size="82" baseType="lpstr">
      <vt:lpstr>acumin-pro</vt:lpstr>
      <vt:lpstr>Arial</vt:lpstr>
      <vt:lpstr>avenir-lt-w01_35-light1475496</vt:lpstr>
      <vt:lpstr>BlinkMacSystemFont</vt:lpstr>
      <vt:lpstr>Calibri</vt:lpstr>
      <vt:lpstr>Calibri Light</vt:lpstr>
      <vt:lpstr>Fira Sans Extra Condensed Medium</vt:lpstr>
      <vt:lpstr>Gentona</vt:lpstr>
      <vt:lpstr>Helvetica</vt:lpstr>
      <vt:lpstr>NexusSans</vt:lpstr>
      <vt:lpstr>Open Sans</vt:lpstr>
      <vt:lpstr>Roboto</vt:lpstr>
      <vt:lpstr>Segoe UI</vt:lpstr>
      <vt:lpstr>Söhne</vt:lpstr>
      <vt:lpstr>Times New Roman</vt:lpstr>
      <vt:lpstr>Wingdings</vt:lpstr>
      <vt:lpstr>Title slides</vt:lpstr>
      <vt:lpstr>UTHSC content slides</vt:lpstr>
      <vt:lpstr>Section breaks</vt:lpstr>
      <vt:lpstr>1_End slides</vt:lpstr>
      <vt:lpstr>Nurses Leading the Way in Translating Pain Science in Sickle Cell Disease</vt:lpstr>
      <vt:lpstr>Disclosures</vt:lpstr>
      <vt:lpstr>PowerPoint Presentation</vt:lpstr>
      <vt:lpstr>Objectives</vt:lpstr>
      <vt:lpstr>PowerPoint Presentation</vt:lpstr>
      <vt:lpstr>A  point mutation (rs334)</vt:lpstr>
      <vt:lpstr>Milestones of SCD</vt:lpstr>
      <vt:lpstr>Multi-System Disorder</vt:lpstr>
      <vt:lpstr>Current Therapies: Disease Modifying Treatments</vt:lpstr>
      <vt:lpstr>Risk of inheritance</vt:lpstr>
      <vt:lpstr>PowerPoint Presentation</vt:lpstr>
      <vt:lpstr>PowerPoint Presentation</vt:lpstr>
      <vt:lpstr>PowerPoint Presentation</vt:lpstr>
      <vt:lpstr>PowerPoint Presentation</vt:lpstr>
      <vt:lpstr>Epidemiology (USA)</vt:lpstr>
      <vt:lpstr>PowerPoint Presentation</vt:lpstr>
      <vt:lpstr>PowerPoint Presentation</vt:lpstr>
      <vt:lpstr>Pain</vt:lpstr>
      <vt:lpstr>Pain: Body site and pain days</vt:lpstr>
      <vt:lpstr>PowerPoint Presentation</vt:lpstr>
      <vt:lpstr>PowerPoint Presentation</vt:lpstr>
      <vt:lpstr>PowerPoint Presentation</vt:lpstr>
      <vt:lpstr>Sickle Cell Variants</vt:lpstr>
      <vt:lpstr>Pathophysiologic Pathways</vt:lpstr>
      <vt:lpstr>PowerPoint Presentation</vt:lpstr>
      <vt:lpstr>PowerPoint Presentation</vt:lpstr>
      <vt:lpstr>Disparities</vt:lpstr>
      <vt:lpstr>PowerPoint Presentation</vt:lpstr>
      <vt:lpstr>Economic disparities in sickle cell disease</vt:lpstr>
      <vt:lpstr>PowerPoint Presentation</vt:lpstr>
      <vt:lpstr>VOC Pathophysiology</vt:lpstr>
      <vt:lpstr>PowerPoint Presentation</vt:lpstr>
      <vt:lpstr>PowerPoint Presentation</vt:lpstr>
      <vt:lpstr>PowerPoint Presentation</vt:lpstr>
      <vt:lpstr>Pathophysiologic Pathways</vt:lpstr>
      <vt:lpstr>PowerPoint Presentation</vt:lpstr>
      <vt:lpstr>Animal Models</vt:lpstr>
      <vt:lpstr>SCD Variabilities</vt:lpstr>
      <vt:lpstr>PowerPoint Presentation</vt:lpstr>
      <vt:lpstr>PowerPoint Presentation</vt:lpstr>
      <vt:lpstr>Genetics in sickle cell pain</vt:lpstr>
      <vt:lpstr>Variable Pain</vt:lpstr>
      <vt:lpstr>PowerPoint Presentation</vt:lpstr>
      <vt:lpstr>PowerPoint Presentation</vt:lpstr>
      <vt:lpstr>Current and Emerging Therapies</vt:lpstr>
      <vt:lpstr>PowerPoint Presentation</vt:lpstr>
      <vt:lpstr>PowerPoint Presentation</vt:lpstr>
      <vt:lpstr>PowerPoint Presentation</vt:lpstr>
      <vt:lpstr>PowerPoint Presentation</vt:lpstr>
      <vt:lpstr>PowerPoint Presentation</vt:lpstr>
      <vt:lpstr>Targeting peripheral and central mechanisms of SCD (Disease modifying and/or anti-nociceptive effect)</vt:lpstr>
      <vt:lpstr>THANK YOU</vt:lpstr>
      <vt:lpstr>Questions?</vt:lpstr>
      <vt:lpstr>Contact Information</vt:lpstr>
      <vt:lpstr>PowerPoint Presentation</vt:lpstr>
      <vt:lpstr>PowerPoint Presentation</vt:lpstr>
      <vt:lpstr>SCD MORTALITY – IN THE U.S.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Translating Pain Knowledge of Rare Diseases and Understudied Ethnic Groups: Sickle Cell Anemia</dc:title>
  <dc:creator>Clemons, Brooke</dc:creator>
  <cp:lastModifiedBy>Roach, Keesha</cp:lastModifiedBy>
  <cp:revision>10</cp:revision>
  <dcterms:created xsi:type="dcterms:W3CDTF">2022-11-22T17:01:55Z</dcterms:created>
  <dcterms:modified xsi:type="dcterms:W3CDTF">2023-03-21T22:36:04Z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1242523053</vt:i4>
  </property>
  <property fmtid="{D5CDD505-2E9C-101B-9397-08002B2CF9AE}" pid="3" name="_NewReviewCycle">
    <vt:lpwstr/>
  </property>
  <property fmtid="{D5CDD505-2E9C-101B-9397-08002B2CF9AE}" pid="4" name="_EmailSubject">
    <vt:lpwstr>[Ext] Welcome to FSCDR's Nursing in Sickle Cell Disease Symposium's Event Management Platform!</vt:lpwstr>
  </property>
  <property fmtid="{D5CDD505-2E9C-101B-9397-08002B2CF9AE}" pid="5" name="_AuthorEmail">
    <vt:lpwstr>kroach10@uthsc.edu</vt:lpwstr>
  </property>
  <property fmtid="{D5CDD505-2E9C-101B-9397-08002B2CF9AE}" pid="6" name="_AuthorEmailDisplayName">
    <vt:lpwstr>Roach, Keesha</vt:lpwstr>
  </property>
</Properties>
</file>